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5" r:id="rId2"/>
    <p:sldMasterId id="2147483990" r:id="rId3"/>
  </p:sldMasterIdLst>
  <p:notesMasterIdLst>
    <p:notesMasterId r:id="rId49"/>
  </p:notesMasterIdLst>
  <p:sldIdLst>
    <p:sldId id="408" r:id="rId4"/>
    <p:sldId id="567" r:id="rId5"/>
    <p:sldId id="568" r:id="rId6"/>
    <p:sldId id="602" r:id="rId7"/>
    <p:sldId id="603" r:id="rId8"/>
    <p:sldId id="604" r:id="rId9"/>
    <p:sldId id="605" r:id="rId10"/>
    <p:sldId id="569" r:id="rId11"/>
    <p:sldId id="570" r:id="rId12"/>
    <p:sldId id="606" r:id="rId13"/>
    <p:sldId id="608" r:id="rId14"/>
    <p:sldId id="609" r:id="rId15"/>
    <p:sldId id="571" r:id="rId16"/>
    <p:sldId id="572" r:id="rId17"/>
    <p:sldId id="546" r:id="rId18"/>
    <p:sldId id="573" r:id="rId19"/>
    <p:sldId id="574" r:id="rId20"/>
    <p:sldId id="575" r:id="rId21"/>
    <p:sldId id="576" r:id="rId22"/>
    <p:sldId id="611" r:id="rId23"/>
    <p:sldId id="547" r:id="rId24"/>
    <p:sldId id="577" r:id="rId25"/>
    <p:sldId id="580" r:id="rId26"/>
    <p:sldId id="582" r:id="rId27"/>
    <p:sldId id="588" r:id="rId28"/>
    <p:sldId id="625" r:id="rId29"/>
    <p:sldId id="626" r:id="rId30"/>
    <p:sldId id="503" r:id="rId31"/>
    <p:sldId id="504" r:id="rId32"/>
    <p:sldId id="505" r:id="rId33"/>
    <p:sldId id="615" r:id="rId34"/>
    <p:sldId id="612" r:id="rId35"/>
    <p:sldId id="613" r:id="rId36"/>
    <p:sldId id="624" r:id="rId37"/>
    <p:sldId id="614" r:id="rId38"/>
    <p:sldId id="590" r:id="rId39"/>
    <p:sldId id="559" r:id="rId40"/>
    <p:sldId id="616" r:id="rId41"/>
    <p:sldId id="627" r:id="rId42"/>
    <p:sldId id="628" r:id="rId43"/>
    <p:sldId id="629" r:id="rId44"/>
    <p:sldId id="630" r:id="rId45"/>
    <p:sldId id="632" r:id="rId46"/>
    <p:sldId id="631" r:id="rId47"/>
    <p:sldId id="593" r:id="rId48"/>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94660"/>
  </p:normalViewPr>
  <p:slideViewPr>
    <p:cSldViewPr>
      <p:cViewPr>
        <p:scale>
          <a:sx n="91" d="100"/>
          <a:sy n="91" d="100"/>
        </p:scale>
        <p:origin x="-1210" y="1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2" d="100"/>
          <a:sy n="82" d="100"/>
        </p:scale>
        <p:origin x="-201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777777777777779E-2"/>
          <c:y val="8.3932853717026384E-2"/>
          <c:w val="0.553968253968254"/>
          <c:h val="0.83693045563549162"/>
        </c:manualLayout>
      </c:layout>
      <c:pieChart>
        <c:varyColors val="1"/>
        <c:ser>
          <c:idx val="0"/>
          <c:order val="0"/>
          <c:tx>
            <c:strRef>
              <c:f>Sheet1!$A$2</c:f>
              <c:strCache>
                <c:ptCount val="1"/>
              </c:strCache>
            </c:strRef>
          </c:tx>
          <c:spPr>
            <a:solidFill>
              <a:schemeClr val="accent1"/>
            </a:solidFill>
            <a:ln w="12690">
              <a:solidFill>
                <a:schemeClr val="tx1"/>
              </a:solidFill>
              <a:prstDash val="solid"/>
            </a:ln>
          </c:spPr>
          <c:dPt>
            <c:idx val="0"/>
            <c:bubble3D val="0"/>
          </c:dPt>
          <c:dPt>
            <c:idx val="1"/>
            <c:bubble3D val="0"/>
            <c:spPr>
              <a:solidFill>
                <a:schemeClr val="accent2"/>
              </a:solidFill>
              <a:ln w="12690">
                <a:solidFill>
                  <a:schemeClr val="tx1"/>
                </a:solidFill>
                <a:prstDash val="solid"/>
              </a:ln>
            </c:spPr>
          </c:dPt>
          <c:dPt>
            <c:idx val="2"/>
            <c:bubble3D val="0"/>
            <c:spPr>
              <a:solidFill>
                <a:schemeClr val="hlink"/>
              </a:solidFill>
              <a:ln w="12690">
                <a:solidFill>
                  <a:schemeClr val="tx1"/>
                </a:solidFill>
                <a:prstDash val="solid"/>
              </a:ln>
            </c:spPr>
          </c:dPt>
          <c:dPt>
            <c:idx val="3"/>
            <c:bubble3D val="0"/>
            <c:spPr>
              <a:solidFill>
                <a:schemeClr val="folHlink"/>
              </a:solidFill>
              <a:ln w="12690">
                <a:solidFill>
                  <a:schemeClr val="tx1"/>
                </a:solidFill>
                <a:prstDash val="solid"/>
              </a:ln>
            </c:spPr>
          </c:dPt>
          <c:cat>
            <c:strRef>
              <c:f>Sheet1!$B$1:$E$1</c:f>
              <c:strCache>
                <c:ptCount val="4"/>
                <c:pt idx="0">
                  <c:v>nervesystem</c:v>
                </c:pt>
                <c:pt idx="1">
                  <c:v>store ledd</c:v>
                </c:pt>
                <c:pt idx="2">
                  <c:v>hud kronisk</c:v>
                </c:pt>
                <c:pt idx="3">
                  <c:v>ukjent</c:v>
                </c:pt>
              </c:strCache>
            </c:strRef>
          </c:cat>
          <c:val>
            <c:numRef>
              <c:f>Sheet1!$B$2:$E$2</c:f>
              <c:numCache>
                <c:formatCode>General</c:formatCode>
                <c:ptCount val="4"/>
                <c:pt idx="0">
                  <c:v>71</c:v>
                </c:pt>
                <c:pt idx="1">
                  <c:v>21</c:v>
                </c:pt>
                <c:pt idx="2">
                  <c:v>5</c:v>
                </c:pt>
                <c:pt idx="3">
                  <c:v>2</c:v>
                </c:pt>
              </c:numCache>
            </c:numRef>
          </c:val>
        </c:ser>
        <c:ser>
          <c:idx val="1"/>
          <c:order val="1"/>
          <c:tx>
            <c:strRef>
              <c:f>Sheet1!$A$3</c:f>
              <c:strCache>
                <c:ptCount val="1"/>
              </c:strCache>
            </c:strRef>
          </c:tx>
          <c:spPr>
            <a:solidFill>
              <a:schemeClr val="accent2"/>
            </a:solidFill>
            <a:ln w="12690">
              <a:solidFill>
                <a:schemeClr val="tx1"/>
              </a:solidFill>
              <a:prstDash val="solid"/>
            </a:ln>
          </c:spPr>
          <c:dPt>
            <c:idx val="0"/>
            <c:bubble3D val="0"/>
            <c:spPr>
              <a:solidFill>
                <a:schemeClr val="accent1"/>
              </a:solidFill>
              <a:ln w="12690">
                <a:solidFill>
                  <a:schemeClr val="tx1"/>
                </a:solidFill>
                <a:prstDash val="solid"/>
              </a:ln>
            </c:spPr>
          </c:dPt>
          <c:dPt>
            <c:idx val="1"/>
            <c:bubble3D val="0"/>
          </c:dPt>
          <c:dPt>
            <c:idx val="2"/>
            <c:bubble3D val="0"/>
            <c:spPr>
              <a:solidFill>
                <a:schemeClr val="hlink"/>
              </a:solidFill>
              <a:ln w="12690">
                <a:solidFill>
                  <a:schemeClr val="tx1"/>
                </a:solidFill>
                <a:prstDash val="solid"/>
              </a:ln>
            </c:spPr>
          </c:dPt>
          <c:dPt>
            <c:idx val="3"/>
            <c:bubble3D val="0"/>
            <c:spPr>
              <a:solidFill>
                <a:schemeClr val="folHlink"/>
              </a:solidFill>
              <a:ln w="12690">
                <a:solidFill>
                  <a:schemeClr val="tx1"/>
                </a:solidFill>
                <a:prstDash val="solid"/>
              </a:ln>
            </c:spPr>
          </c:dPt>
          <c:cat>
            <c:strRef>
              <c:f>Sheet1!$B$1:$E$1</c:f>
              <c:strCache>
                <c:ptCount val="4"/>
                <c:pt idx="0">
                  <c:v>nervesystem</c:v>
                </c:pt>
                <c:pt idx="1">
                  <c:v>store ledd</c:v>
                </c:pt>
                <c:pt idx="2">
                  <c:v>hud kronisk</c:v>
                </c:pt>
                <c:pt idx="3">
                  <c:v>ukjent</c:v>
                </c:pt>
              </c:strCache>
            </c:strRef>
          </c:cat>
          <c:val>
            <c:numRef>
              <c:f>Sheet1!$B$3:$E$3</c:f>
              <c:numCache>
                <c:formatCode>General</c:formatCode>
                <c:ptCount val="4"/>
              </c:numCache>
            </c:numRef>
          </c:val>
        </c:ser>
        <c:ser>
          <c:idx val="2"/>
          <c:order val="2"/>
          <c:tx>
            <c:strRef>
              <c:f>Sheet1!$A$4</c:f>
              <c:strCache>
                <c:ptCount val="1"/>
              </c:strCache>
            </c:strRef>
          </c:tx>
          <c:spPr>
            <a:solidFill>
              <a:schemeClr val="hlink"/>
            </a:solidFill>
            <a:ln w="12690">
              <a:solidFill>
                <a:schemeClr val="tx1"/>
              </a:solidFill>
              <a:prstDash val="solid"/>
            </a:ln>
          </c:spPr>
          <c:dPt>
            <c:idx val="0"/>
            <c:bubble3D val="0"/>
            <c:spPr>
              <a:solidFill>
                <a:schemeClr val="accent1"/>
              </a:solidFill>
              <a:ln w="12690">
                <a:solidFill>
                  <a:schemeClr val="tx1"/>
                </a:solidFill>
                <a:prstDash val="solid"/>
              </a:ln>
            </c:spPr>
          </c:dPt>
          <c:dPt>
            <c:idx val="1"/>
            <c:bubble3D val="0"/>
            <c:spPr>
              <a:solidFill>
                <a:schemeClr val="accent2"/>
              </a:solidFill>
              <a:ln w="12690">
                <a:solidFill>
                  <a:schemeClr val="tx1"/>
                </a:solidFill>
                <a:prstDash val="solid"/>
              </a:ln>
            </c:spPr>
          </c:dPt>
          <c:dPt>
            <c:idx val="2"/>
            <c:bubble3D val="0"/>
          </c:dPt>
          <c:dPt>
            <c:idx val="3"/>
            <c:bubble3D val="0"/>
            <c:spPr>
              <a:solidFill>
                <a:schemeClr val="folHlink"/>
              </a:solidFill>
              <a:ln w="12690">
                <a:solidFill>
                  <a:schemeClr val="tx1"/>
                </a:solidFill>
                <a:prstDash val="solid"/>
              </a:ln>
            </c:spPr>
          </c:dPt>
          <c:cat>
            <c:strRef>
              <c:f>Sheet1!$B$1:$E$1</c:f>
              <c:strCache>
                <c:ptCount val="4"/>
                <c:pt idx="0">
                  <c:v>nervesystem</c:v>
                </c:pt>
                <c:pt idx="1">
                  <c:v>store ledd</c:v>
                </c:pt>
                <c:pt idx="2">
                  <c:v>hud kronisk</c:v>
                </c:pt>
                <c:pt idx="3">
                  <c:v>ukjent</c:v>
                </c:pt>
              </c:strCache>
            </c:strRef>
          </c:cat>
          <c:val>
            <c:numRef>
              <c:f>Sheet1!$B$4:$E$4</c:f>
              <c:numCache>
                <c:formatCode>General</c:formatCode>
                <c:ptCount val="4"/>
              </c:numCache>
            </c:numRef>
          </c:val>
        </c:ser>
        <c:ser>
          <c:idx val="3"/>
          <c:order val="3"/>
          <c:tx>
            <c:strRef>
              <c:f>Sheet1!$A$5</c:f>
              <c:strCache>
                <c:ptCount val="1"/>
              </c:strCache>
            </c:strRef>
          </c:tx>
          <c:spPr>
            <a:solidFill>
              <a:schemeClr val="folHlink"/>
            </a:solidFill>
            <a:ln w="12690">
              <a:solidFill>
                <a:schemeClr val="tx1"/>
              </a:solidFill>
              <a:prstDash val="solid"/>
            </a:ln>
          </c:spPr>
          <c:dPt>
            <c:idx val="0"/>
            <c:bubble3D val="0"/>
            <c:spPr>
              <a:solidFill>
                <a:schemeClr val="accent1"/>
              </a:solidFill>
              <a:ln w="12690">
                <a:solidFill>
                  <a:schemeClr val="tx1"/>
                </a:solidFill>
                <a:prstDash val="solid"/>
              </a:ln>
            </c:spPr>
          </c:dPt>
          <c:dPt>
            <c:idx val="1"/>
            <c:bubble3D val="0"/>
            <c:spPr>
              <a:solidFill>
                <a:schemeClr val="accent2"/>
              </a:solidFill>
              <a:ln w="12690">
                <a:solidFill>
                  <a:schemeClr val="tx1"/>
                </a:solidFill>
                <a:prstDash val="solid"/>
              </a:ln>
            </c:spPr>
          </c:dPt>
          <c:dPt>
            <c:idx val="2"/>
            <c:bubble3D val="0"/>
            <c:spPr>
              <a:solidFill>
                <a:schemeClr val="hlink"/>
              </a:solidFill>
              <a:ln w="12690">
                <a:solidFill>
                  <a:schemeClr val="tx1"/>
                </a:solidFill>
                <a:prstDash val="solid"/>
              </a:ln>
            </c:spPr>
          </c:dPt>
          <c:dPt>
            <c:idx val="3"/>
            <c:bubble3D val="0"/>
          </c:dPt>
          <c:cat>
            <c:strRef>
              <c:f>Sheet1!$B$1:$E$1</c:f>
              <c:strCache>
                <c:ptCount val="4"/>
                <c:pt idx="0">
                  <c:v>nervesystem</c:v>
                </c:pt>
                <c:pt idx="1">
                  <c:v>store ledd</c:v>
                </c:pt>
                <c:pt idx="2">
                  <c:v>hud kronisk</c:v>
                </c:pt>
                <c:pt idx="3">
                  <c:v>ukjent</c:v>
                </c:pt>
              </c:strCache>
            </c:strRef>
          </c:cat>
          <c:val>
            <c:numRef>
              <c:f>Sheet1!$B$5:$E$5</c:f>
              <c:numCache>
                <c:formatCode>General</c:formatCode>
                <c:ptCount val="4"/>
              </c:numCache>
            </c:numRef>
          </c:val>
        </c:ser>
        <c:dLbls>
          <c:showLegendKey val="0"/>
          <c:showVal val="0"/>
          <c:showCatName val="0"/>
          <c:showSerName val="0"/>
          <c:showPercent val="0"/>
          <c:showBubbleSize val="0"/>
          <c:showLeaderLines val="1"/>
        </c:dLbls>
        <c:firstSliceAng val="0"/>
      </c:pieChart>
      <c:spPr>
        <a:noFill/>
        <a:ln w="12690">
          <a:solidFill>
            <a:schemeClr val="tx1"/>
          </a:solidFill>
          <a:prstDash val="solid"/>
        </a:ln>
      </c:spPr>
    </c:plotArea>
    <c:legend>
      <c:legendPos val="r"/>
      <c:layout>
        <c:manualLayout>
          <c:xMode val="edge"/>
          <c:yMode val="edge"/>
          <c:x val="0.70793650793650797"/>
          <c:y val="0.33093525179856115"/>
          <c:w val="0.2857142857142857"/>
          <c:h val="0.33812949640287771"/>
        </c:manualLayout>
      </c:layout>
      <c:overlay val="0"/>
      <c:spPr>
        <a:noFill/>
        <a:ln w="3172">
          <a:solidFill>
            <a:schemeClr val="tx1"/>
          </a:solidFill>
          <a:prstDash val="solid"/>
        </a:ln>
      </c:spPr>
      <c:txPr>
        <a:bodyPr/>
        <a:lstStyle/>
        <a:p>
          <a:pPr>
            <a:defRPr sz="1654" b="1" i="0" u="none" strike="noStrike" baseline="0">
              <a:solidFill>
                <a:schemeClr val="tx1"/>
              </a:solidFill>
              <a:latin typeface="Arial"/>
              <a:ea typeface="Arial"/>
              <a:cs typeface="Arial"/>
            </a:defRPr>
          </a:pPr>
          <a:endParaRPr lang="nb-NO"/>
        </a:p>
      </c:txPr>
    </c:legend>
    <c:plotVisOnly val="1"/>
    <c:dispBlanksAs val="zero"/>
    <c:showDLblsOverMax val="0"/>
  </c:chart>
  <c:spPr>
    <a:noFill/>
    <a:ln>
      <a:noFill/>
    </a:ln>
  </c:spPr>
  <c:txPr>
    <a:bodyPr/>
    <a:lstStyle/>
    <a:p>
      <a:pPr>
        <a:defRPr sz="1799" b="1" i="0" u="none" strike="noStrike" baseline="0">
          <a:solidFill>
            <a:schemeClr val="tx1"/>
          </a:solidFill>
          <a:latin typeface="Arial"/>
          <a:ea typeface="Arial"/>
          <a:cs typeface="Arial"/>
        </a:defRPr>
      </a:pPr>
      <a:endParaRPr lang="nb-NO"/>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667F0E-CDDF-493D-B5A5-ED19F9164341}"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nb-NO"/>
        </a:p>
      </dgm:t>
    </dgm:pt>
    <dgm:pt modelId="{3E99FB95-A42F-44F6-8099-804C41FE8DC2}">
      <dgm:prSet phldrT="[Tekst]" custT="1"/>
      <dgm:spPr>
        <a:solidFill>
          <a:srgbClr val="00B0F0"/>
        </a:solidFill>
      </dgm:spPr>
      <dgm:t>
        <a:bodyPr/>
        <a:lstStyle/>
        <a:p>
          <a:r>
            <a:rPr lang="nb-NO" sz="2000" dirty="0" smtClean="0">
              <a:latin typeface="Times New Roman" panose="02020603050405020304" pitchFamily="18" charset="0"/>
              <a:cs typeface="Times New Roman" panose="02020603050405020304" pitchFamily="18" charset="0"/>
            </a:rPr>
            <a:t>Hypoteser</a:t>
          </a:r>
          <a:endParaRPr lang="nb-NO" sz="2000" dirty="0">
            <a:latin typeface="Times New Roman" panose="02020603050405020304" pitchFamily="18" charset="0"/>
            <a:cs typeface="Times New Roman" panose="02020603050405020304" pitchFamily="18" charset="0"/>
          </a:endParaRPr>
        </a:p>
      </dgm:t>
    </dgm:pt>
    <dgm:pt modelId="{D3B4C0BB-7FD6-4CB8-8301-37F8EC517717}" type="parTrans" cxnId="{11CD99E5-7755-4E08-8333-0F2D03FDCD1A}">
      <dgm:prSet/>
      <dgm:spPr/>
      <dgm:t>
        <a:bodyPr/>
        <a:lstStyle/>
        <a:p>
          <a:endParaRPr lang="nb-NO"/>
        </a:p>
      </dgm:t>
    </dgm:pt>
    <dgm:pt modelId="{42597792-1317-402B-B456-2699C0500878}" type="sibTrans" cxnId="{11CD99E5-7755-4E08-8333-0F2D03FDCD1A}">
      <dgm:prSet/>
      <dgm:spPr/>
      <dgm:t>
        <a:bodyPr/>
        <a:lstStyle/>
        <a:p>
          <a:endParaRPr lang="nb-NO"/>
        </a:p>
      </dgm:t>
    </dgm:pt>
    <dgm:pt modelId="{1A772080-4C27-4020-8939-BB53ECCD0978}">
      <dgm:prSet phldrT="[Tekst]" custT="1"/>
      <dgm:spPr>
        <a:solidFill>
          <a:srgbClr val="00B0F0"/>
        </a:solidFill>
      </dgm:spPr>
      <dgm:t>
        <a:bodyPr/>
        <a:lstStyle/>
        <a:p>
          <a:r>
            <a:rPr lang="nb-NO" sz="2000" dirty="0" smtClean="0">
              <a:latin typeface="Times New Roman" panose="02020603050405020304" pitchFamily="18" charset="0"/>
              <a:cs typeface="Times New Roman" panose="02020603050405020304" pitchFamily="18" charset="0"/>
            </a:rPr>
            <a:t>Vevs- skade/ sekvele?</a:t>
          </a:r>
          <a:endParaRPr lang="nb-NO" sz="2000" dirty="0">
            <a:latin typeface="Times New Roman" panose="02020603050405020304" pitchFamily="18" charset="0"/>
            <a:cs typeface="Times New Roman" panose="02020603050405020304" pitchFamily="18" charset="0"/>
          </a:endParaRPr>
        </a:p>
      </dgm:t>
    </dgm:pt>
    <dgm:pt modelId="{AE4F0753-7B4F-4305-9F6A-A4C700533CCE}" type="parTrans" cxnId="{96F17A91-1AAC-4576-B9CF-456DCA697E61}">
      <dgm:prSet/>
      <dgm:spPr/>
      <dgm:t>
        <a:bodyPr/>
        <a:lstStyle/>
        <a:p>
          <a:endParaRPr lang="nb-NO"/>
        </a:p>
      </dgm:t>
    </dgm:pt>
    <dgm:pt modelId="{EEFBED12-6773-4929-8BB0-E40D469E4F84}" type="sibTrans" cxnId="{96F17A91-1AAC-4576-B9CF-456DCA697E61}">
      <dgm:prSet/>
      <dgm:spPr/>
      <dgm:t>
        <a:bodyPr/>
        <a:lstStyle/>
        <a:p>
          <a:endParaRPr lang="nb-NO"/>
        </a:p>
      </dgm:t>
    </dgm:pt>
    <dgm:pt modelId="{E25E47B0-93EA-469B-8568-5984DC0D91DE}">
      <dgm:prSet phldrT="[Tekst]" custT="1"/>
      <dgm:spPr>
        <a:solidFill>
          <a:srgbClr val="00B0F0"/>
        </a:solidFill>
      </dgm:spPr>
      <dgm:t>
        <a:bodyPr/>
        <a:lstStyle/>
        <a:p>
          <a:r>
            <a:rPr lang="nb-NO" sz="2000" dirty="0" smtClean="0">
              <a:latin typeface="Times New Roman" panose="02020603050405020304" pitchFamily="18" charset="0"/>
              <a:cs typeface="Times New Roman" panose="02020603050405020304" pitchFamily="18" charset="0"/>
            </a:rPr>
            <a:t>Auto-immunitet?</a:t>
          </a:r>
          <a:endParaRPr lang="nb-NO" sz="2000" dirty="0">
            <a:latin typeface="Times New Roman" panose="02020603050405020304" pitchFamily="18" charset="0"/>
            <a:cs typeface="Times New Roman" panose="02020603050405020304" pitchFamily="18" charset="0"/>
          </a:endParaRPr>
        </a:p>
      </dgm:t>
    </dgm:pt>
    <dgm:pt modelId="{8A9226A2-F515-4C01-8666-BE86090DA28F}" type="parTrans" cxnId="{40F9B7D4-64CD-474E-89D5-FFA3398AA775}">
      <dgm:prSet/>
      <dgm:spPr/>
      <dgm:t>
        <a:bodyPr/>
        <a:lstStyle/>
        <a:p>
          <a:endParaRPr lang="nb-NO"/>
        </a:p>
      </dgm:t>
    </dgm:pt>
    <dgm:pt modelId="{098FBD78-5818-41BD-A75C-307B0AA850C5}" type="sibTrans" cxnId="{40F9B7D4-64CD-474E-89D5-FFA3398AA775}">
      <dgm:prSet/>
      <dgm:spPr/>
      <dgm:t>
        <a:bodyPr/>
        <a:lstStyle/>
        <a:p>
          <a:endParaRPr lang="nb-NO"/>
        </a:p>
      </dgm:t>
    </dgm:pt>
    <dgm:pt modelId="{26BB7837-BD37-43F4-9B5B-20B53A54F630}">
      <dgm:prSet phldrT="[Tekst]" custT="1"/>
      <dgm:spPr>
        <a:solidFill>
          <a:srgbClr val="00B0F0"/>
        </a:solidFill>
      </dgm:spPr>
      <dgm:t>
        <a:bodyPr/>
        <a:lstStyle/>
        <a:p>
          <a:r>
            <a:rPr lang="nb-NO" sz="2000" dirty="0" smtClean="0">
              <a:latin typeface="Times New Roman" panose="02020603050405020304" pitchFamily="18" charset="0"/>
              <a:cs typeface="Times New Roman" panose="02020603050405020304" pitchFamily="18" charset="0"/>
            </a:rPr>
            <a:t>Immunologisk dysregulering?</a:t>
          </a:r>
          <a:endParaRPr lang="nb-NO" sz="2000" dirty="0">
            <a:latin typeface="Times New Roman" panose="02020603050405020304" pitchFamily="18" charset="0"/>
            <a:cs typeface="Times New Roman" panose="02020603050405020304" pitchFamily="18" charset="0"/>
          </a:endParaRPr>
        </a:p>
      </dgm:t>
    </dgm:pt>
    <dgm:pt modelId="{D8530665-3795-49A9-A3FD-102F6B98315E}" type="parTrans" cxnId="{70479D70-9B96-40EE-8F71-4875ADC42388}">
      <dgm:prSet/>
      <dgm:spPr/>
      <dgm:t>
        <a:bodyPr/>
        <a:lstStyle/>
        <a:p>
          <a:endParaRPr lang="nb-NO"/>
        </a:p>
      </dgm:t>
    </dgm:pt>
    <dgm:pt modelId="{BCBA35E7-CACF-4DFE-B6E8-0C637452452C}" type="sibTrans" cxnId="{70479D70-9B96-40EE-8F71-4875ADC42388}">
      <dgm:prSet/>
      <dgm:spPr/>
      <dgm:t>
        <a:bodyPr/>
        <a:lstStyle/>
        <a:p>
          <a:endParaRPr lang="nb-NO"/>
        </a:p>
      </dgm:t>
    </dgm:pt>
    <dgm:pt modelId="{99F220F1-AD78-4D65-B42F-447E06E8DB8F}">
      <dgm:prSet phldrT="[Tekst]" custT="1"/>
      <dgm:spPr>
        <a:solidFill>
          <a:srgbClr val="00B0F0"/>
        </a:solidFill>
      </dgm:spPr>
      <dgm:t>
        <a:bodyPr/>
        <a:lstStyle/>
        <a:p>
          <a:r>
            <a:rPr lang="nb-NO" sz="2000" dirty="0" smtClean="0">
              <a:latin typeface="Times New Roman" panose="02020603050405020304" pitchFamily="18" charset="0"/>
              <a:cs typeface="Times New Roman" panose="02020603050405020304" pitchFamily="18" charset="0"/>
            </a:rPr>
            <a:t>Psykiske problemer?</a:t>
          </a:r>
          <a:endParaRPr lang="nb-NO" sz="2000" dirty="0">
            <a:latin typeface="Times New Roman" panose="02020603050405020304" pitchFamily="18" charset="0"/>
            <a:cs typeface="Times New Roman" panose="02020603050405020304" pitchFamily="18" charset="0"/>
          </a:endParaRPr>
        </a:p>
      </dgm:t>
    </dgm:pt>
    <dgm:pt modelId="{3F5B8C5A-3641-41EA-869B-6A51431C984A}" type="parTrans" cxnId="{B0038C8F-1280-46B7-851B-6051BAC392F0}">
      <dgm:prSet/>
      <dgm:spPr/>
      <dgm:t>
        <a:bodyPr/>
        <a:lstStyle/>
        <a:p>
          <a:endParaRPr lang="nb-NO"/>
        </a:p>
      </dgm:t>
    </dgm:pt>
    <dgm:pt modelId="{4A52C0BE-66B5-4F83-90D5-E1EDA3FC5A9A}" type="sibTrans" cxnId="{B0038C8F-1280-46B7-851B-6051BAC392F0}">
      <dgm:prSet/>
      <dgm:spPr/>
      <dgm:t>
        <a:bodyPr/>
        <a:lstStyle/>
        <a:p>
          <a:endParaRPr lang="nb-NO"/>
        </a:p>
      </dgm:t>
    </dgm:pt>
    <dgm:pt modelId="{C402B6AD-4A4B-40F7-AD3A-361CA6C043E0}">
      <dgm:prSet custT="1"/>
      <dgm:spPr>
        <a:solidFill>
          <a:srgbClr val="00B0F0"/>
        </a:solidFill>
      </dgm:spPr>
      <dgm:t>
        <a:bodyPr/>
        <a:lstStyle/>
        <a:p>
          <a:r>
            <a:rPr lang="nb-NO" sz="2000" dirty="0" smtClean="0">
              <a:latin typeface="Times New Roman" panose="02020603050405020304" pitchFamily="18" charset="0"/>
              <a:cs typeface="Times New Roman" panose="02020603050405020304" pitchFamily="18" charset="0"/>
            </a:rPr>
            <a:t>Permanent infeksjon?</a:t>
          </a:r>
          <a:endParaRPr lang="nb-NO" sz="2000" dirty="0">
            <a:latin typeface="Times New Roman" panose="02020603050405020304" pitchFamily="18" charset="0"/>
            <a:cs typeface="Times New Roman" panose="02020603050405020304" pitchFamily="18" charset="0"/>
          </a:endParaRPr>
        </a:p>
      </dgm:t>
    </dgm:pt>
    <dgm:pt modelId="{56E14B16-7BEE-4F84-9633-91F3F61D42A6}" type="parTrans" cxnId="{D0D54231-984A-45A3-8EB9-D4EF5BC0341C}">
      <dgm:prSet/>
      <dgm:spPr/>
      <dgm:t>
        <a:bodyPr/>
        <a:lstStyle/>
        <a:p>
          <a:endParaRPr lang="nb-NO"/>
        </a:p>
      </dgm:t>
    </dgm:pt>
    <dgm:pt modelId="{C7CCCFE7-C007-4FAE-B842-E154C977269C}" type="sibTrans" cxnId="{D0D54231-984A-45A3-8EB9-D4EF5BC0341C}">
      <dgm:prSet/>
      <dgm:spPr/>
      <dgm:t>
        <a:bodyPr/>
        <a:lstStyle/>
        <a:p>
          <a:endParaRPr lang="nb-NO"/>
        </a:p>
      </dgm:t>
    </dgm:pt>
    <dgm:pt modelId="{E4FE197D-774B-4D0C-8D9B-86F66F882D4D}">
      <dgm:prSet custT="1"/>
      <dgm:spPr>
        <a:solidFill>
          <a:srgbClr val="00B0F0"/>
        </a:solidFill>
      </dgm:spPr>
      <dgm:t>
        <a:bodyPr/>
        <a:lstStyle/>
        <a:p>
          <a:r>
            <a:rPr lang="nb-NO" sz="2000" dirty="0" err="1" smtClean="0">
              <a:latin typeface="Times New Roman" panose="02020603050405020304" pitchFamily="18" charset="0"/>
              <a:cs typeface="Times New Roman" panose="02020603050405020304" pitchFamily="18" charset="0"/>
            </a:rPr>
            <a:t>Co-infeksjon</a:t>
          </a:r>
          <a:r>
            <a:rPr lang="nb-NO" sz="2000" dirty="0" smtClean="0">
              <a:latin typeface="Times New Roman" panose="02020603050405020304" pitchFamily="18" charset="0"/>
              <a:cs typeface="Times New Roman" panose="02020603050405020304" pitchFamily="18" charset="0"/>
            </a:rPr>
            <a:t>?</a:t>
          </a:r>
          <a:endParaRPr lang="nb-NO" sz="2000" dirty="0">
            <a:latin typeface="Times New Roman" panose="02020603050405020304" pitchFamily="18" charset="0"/>
            <a:cs typeface="Times New Roman" panose="02020603050405020304" pitchFamily="18" charset="0"/>
          </a:endParaRPr>
        </a:p>
      </dgm:t>
    </dgm:pt>
    <dgm:pt modelId="{960A58CC-0380-49EA-AC4E-7E88528663EE}" type="parTrans" cxnId="{CB5ED589-7067-4806-8168-EA48A05C96CE}">
      <dgm:prSet/>
      <dgm:spPr/>
      <dgm:t>
        <a:bodyPr/>
        <a:lstStyle/>
        <a:p>
          <a:endParaRPr lang="nb-NO"/>
        </a:p>
      </dgm:t>
    </dgm:pt>
    <dgm:pt modelId="{872BE69D-98DB-4B53-AA8E-775990D69503}" type="sibTrans" cxnId="{CB5ED589-7067-4806-8168-EA48A05C96CE}">
      <dgm:prSet/>
      <dgm:spPr/>
      <dgm:t>
        <a:bodyPr/>
        <a:lstStyle/>
        <a:p>
          <a:endParaRPr lang="nb-NO"/>
        </a:p>
      </dgm:t>
    </dgm:pt>
    <dgm:pt modelId="{596417A7-B613-43F1-A27A-0FFF58643454}">
      <dgm:prSet custT="1"/>
      <dgm:spPr>
        <a:solidFill>
          <a:srgbClr val="00B0F0"/>
        </a:solidFill>
      </dgm:spPr>
      <dgm:t>
        <a:bodyPr/>
        <a:lstStyle/>
        <a:p>
          <a:r>
            <a:rPr lang="nb-NO" sz="2000" dirty="0" smtClean="0">
              <a:latin typeface="Times New Roman" panose="02020603050405020304" pitchFamily="18" charset="0"/>
              <a:cs typeface="Times New Roman" panose="02020603050405020304" pitchFamily="18" charset="0"/>
            </a:rPr>
            <a:t>Naturlig forløp?</a:t>
          </a:r>
          <a:endParaRPr lang="nb-NO" sz="2000" dirty="0">
            <a:latin typeface="Times New Roman" panose="02020603050405020304" pitchFamily="18" charset="0"/>
            <a:cs typeface="Times New Roman" panose="02020603050405020304" pitchFamily="18" charset="0"/>
          </a:endParaRPr>
        </a:p>
      </dgm:t>
    </dgm:pt>
    <dgm:pt modelId="{64CBCB7A-F982-4CA6-AF6D-B4881ED45BE6}" type="parTrans" cxnId="{3085B27B-0AC8-43F8-A1EF-82F8230A3AE5}">
      <dgm:prSet/>
      <dgm:spPr/>
      <dgm:t>
        <a:bodyPr/>
        <a:lstStyle/>
        <a:p>
          <a:endParaRPr lang="nb-NO"/>
        </a:p>
      </dgm:t>
    </dgm:pt>
    <dgm:pt modelId="{266BFA76-DD8A-4695-B161-750651C00CC0}" type="sibTrans" cxnId="{3085B27B-0AC8-43F8-A1EF-82F8230A3AE5}">
      <dgm:prSet/>
      <dgm:spPr/>
      <dgm:t>
        <a:bodyPr/>
        <a:lstStyle/>
        <a:p>
          <a:endParaRPr lang="nb-NO"/>
        </a:p>
      </dgm:t>
    </dgm:pt>
    <dgm:pt modelId="{3E53ED33-558E-4BF9-899B-84FA7600BC74}" type="pres">
      <dgm:prSet presAssocID="{06667F0E-CDDF-493D-B5A5-ED19F9164341}" presName="cycle" presStyleCnt="0">
        <dgm:presLayoutVars>
          <dgm:chMax val="1"/>
          <dgm:dir/>
          <dgm:animLvl val="ctr"/>
          <dgm:resizeHandles val="exact"/>
        </dgm:presLayoutVars>
      </dgm:prSet>
      <dgm:spPr/>
      <dgm:t>
        <a:bodyPr/>
        <a:lstStyle/>
        <a:p>
          <a:endParaRPr lang="nb-NO"/>
        </a:p>
      </dgm:t>
    </dgm:pt>
    <dgm:pt modelId="{E6AA937B-C033-4038-A682-AE7B9A961E54}" type="pres">
      <dgm:prSet presAssocID="{3E99FB95-A42F-44F6-8099-804C41FE8DC2}" presName="centerShape" presStyleLbl="node0" presStyleIdx="0" presStyleCnt="1" custScaleX="113449" custScaleY="107267"/>
      <dgm:spPr/>
      <dgm:t>
        <a:bodyPr/>
        <a:lstStyle/>
        <a:p>
          <a:endParaRPr lang="nb-NO"/>
        </a:p>
      </dgm:t>
    </dgm:pt>
    <dgm:pt modelId="{5342107D-DA20-4C6D-A37C-6EBB0973A050}" type="pres">
      <dgm:prSet presAssocID="{AE4F0753-7B4F-4305-9F6A-A4C700533CCE}" presName="Name9" presStyleLbl="parChTrans1D2" presStyleIdx="0" presStyleCnt="7"/>
      <dgm:spPr/>
      <dgm:t>
        <a:bodyPr/>
        <a:lstStyle/>
        <a:p>
          <a:endParaRPr lang="nb-NO"/>
        </a:p>
      </dgm:t>
    </dgm:pt>
    <dgm:pt modelId="{233D544E-7775-48D1-9AF7-04C655D8AD8E}" type="pres">
      <dgm:prSet presAssocID="{AE4F0753-7B4F-4305-9F6A-A4C700533CCE}" presName="connTx" presStyleLbl="parChTrans1D2" presStyleIdx="0" presStyleCnt="7"/>
      <dgm:spPr/>
      <dgm:t>
        <a:bodyPr/>
        <a:lstStyle/>
        <a:p>
          <a:endParaRPr lang="nb-NO"/>
        </a:p>
      </dgm:t>
    </dgm:pt>
    <dgm:pt modelId="{6A05E038-9425-47D8-9620-CAAD6AE721C9}" type="pres">
      <dgm:prSet presAssocID="{1A772080-4C27-4020-8939-BB53ECCD0978}" presName="node" presStyleLbl="node1" presStyleIdx="0" presStyleCnt="7">
        <dgm:presLayoutVars>
          <dgm:bulletEnabled val="1"/>
        </dgm:presLayoutVars>
      </dgm:prSet>
      <dgm:spPr/>
      <dgm:t>
        <a:bodyPr/>
        <a:lstStyle/>
        <a:p>
          <a:endParaRPr lang="nb-NO"/>
        </a:p>
      </dgm:t>
    </dgm:pt>
    <dgm:pt modelId="{A8A4C3E8-9EAD-4548-BA38-EA2369289660}" type="pres">
      <dgm:prSet presAssocID="{8A9226A2-F515-4C01-8666-BE86090DA28F}" presName="Name9" presStyleLbl="parChTrans1D2" presStyleIdx="1" presStyleCnt="7"/>
      <dgm:spPr/>
      <dgm:t>
        <a:bodyPr/>
        <a:lstStyle/>
        <a:p>
          <a:endParaRPr lang="nb-NO"/>
        </a:p>
      </dgm:t>
    </dgm:pt>
    <dgm:pt modelId="{388D95C3-89A8-4177-BD11-C2D3E6207301}" type="pres">
      <dgm:prSet presAssocID="{8A9226A2-F515-4C01-8666-BE86090DA28F}" presName="connTx" presStyleLbl="parChTrans1D2" presStyleIdx="1" presStyleCnt="7"/>
      <dgm:spPr/>
      <dgm:t>
        <a:bodyPr/>
        <a:lstStyle/>
        <a:p>
          <a:endParaRPr lang="nb-NO"/>
        </a:p>
      </dgm:t>
    </dgm:pt>
    <dgm:pt modelId="{75FC24D5-2C81-402C-BED3-C7973EBEF5E9}" type="pres">
      <dgm:prSet presAssocID="{E25E47B0-93EA-469B-8568-5984DC0D91DE}" presName="node" presStyleLbl="node1" presStyleIdx="1" presStyleCnt="7" custScaleX="140472" custScaleY="140488" custRadScaleRad="98540" custRadScaleInc="-4359">
        <dgm:presLayoutVars>
          <dgm:bulletEnabled val="1"/>
        </dgm:presLayoutVars>
      </dgm:prSet>
      <dgm:spPr/>
      <dgm:t>
        <a:bodyPr/>
        <a:lstStyle/>
        <a:p>
          <a:endParaRPr lang="nb-NO"/>
        </a:p>
      </dgm:t>
    </dgm:pt>
    <dgm:pt modelId="{467F9B98-DDCD-4EC1-9DC0-E269B4B8094C}" type="pres">
      <dgm:prSet presAssocID="{D8530665-3795-49A9-A3FD-102F6B98315E}" presName="Name9" presStyleLbl="parChTrans1D2" presStyleIdx="2" presStyleCnt="7"/>
      <dgm:spPr/>
      <dgm:t>
        <a:bodyPr/>
        <a:lstStyle/>
        <a:p>
          <a:endParaRPr lang="nb-NO"/>
        </a:p>
      </dgm:t>
    </dgm:pt>
    <dgm:pt modelId="{4AF49DC3-2568-466B-B610-F923CF31C375}" type="pres">
      <dgm:prSet presAssocID="{D8530665-3795-49A9-A3FD-102F6B98315E}" presName="connTx" presStyleLbl="parChTrans1D2" presStyleIdx="2" presStyleCnt="7"/>
      <dgm:spPr/>
      <dgm:t>
        <a:bodyPr/>
        <a:lstStyle/>
        <a:p>
          <a:endParaRPr lang="nb-NO"/>
        </a:p>
      </dgm:t>
    </dgm:pt>
    <dgm:pt modelId="{A7FBC5AA-6620-4593-A7CE-8289A5B61514}" type="pres">
      <dgm:prSet presAssocID="{26BB7837-BD37-43F4-9B5B-20B53A54F630}" presName="node" presStyleLbl="node1" presStyleIdx="2" presStyleCnt="7" custScaleX="140197" custScaleY="138307" custRadScaleRad="103665" custRadScaleInc="5949">
        <dgm:presLayoutVars>
          <dgm:bulletEnabled val="1"/>
        </dgm:presLayoutVars>
      </dgm:prSet>
      <dgm:spPr/>
      <dgm:t>
        <a:bodyPr/>
        <a:lstStyle/>
        <a:p>
          <a:endParaRPr lang="nb-NO"/>
        </a:p>
      </dgm:t>
    </dgm:pt>
    <dgm:pt modelId="{FBBF823B-17DC-4C6D-BA91-EA82C29394D0}" type="pres">
      <dgm:prSet presAssocID="{3F5B8C5A-3641-41EA-869B-6A51431C984A}" presName="Name9" presStyleLbl="parChTrans1D2" presStyleIdx="3" presStyleCnt="7"/>
      <dgm:spPr/>
      <dgm:t>
        <a:bodyPr/>
        <a:lstStyle/>
        <a:p>
          <a:endParaRPr lang="nb-NO"/>
        </a:p>
      </dgm:t>
    </dgm:pt>
    <dgm:pt modelId="{1D59EE2B-D297-4A7F-A0A6-BB4F1FACAE44}" type="pres">
      <dgm:prSet presAssocID="{3F5B8C5A-3641-41EA-869B-6A51431C984A}" presName="connTx" presStyleLbl="parChTrans1D2" presStyleIdx="3" presStyleCnt="7"/>
      <dgm:spPr/>
      <dgm:t>
        <a:bodyPr/>
        <a:lstStyle/>
        <a:p>
          <a:endParaRPr lang="nb-NO"/>
        </a:p>
      </dgm:t>
    </dgm:pt>
    <dgm:pt modelId="{44E01271-1EF4-48E1-96E0-DA587524D5D9}" type="pres">
      <dgm:prSet presAssocID="{99F220F1-AD78-4D65-B42F-447E06E8DB8F}" presName="node" presStyleLbl="node1" presStyleIdx="3" presStyleCnt="7" custScaleX="131521" custScaleY="118656">
        <dgm:presLayoutVars>
          <dgm:bulletEnabled val="1"/>
        </dgm:presLayoutVars>
      </dgm:prSet>
      <dgm:spPr/>
      <dgm:t>
        <a:bodyPr/>
        <a:lstStyle/>
        <a:p>
          <a:endParaRPr lang="nb-NO"/>
        </a:p>
      </dgm:t>
    </dgm:pt>
    <dgm:pt modelId="{71D0C206-41D7-4B74-B30B-2858437BF4FD}" type="pres">
      <dgm:prSet presAssocID="{960A58CC-0380-49EA-AC4E-7E88528663EE}" presName="Name9" presStyleLbl="parChTrans1D2" presStyleIdx="4" presStyleCnt="7"/>
      <dgm:spPr/>
      <dgm:t>
        <a:bodyPr/>
        <a:lstStyle/>
        <a:p>
          <a:endParaRPr lang="nb-NO"/>
        </a:p>
      </dgm:t>
    </dgm:pt>
    <dgm:pt modelId="{BF475A3D-B64A-406D-9646-D048D21C796B}" type="pres">
      <dgm:prSet presAssocID="{960A58CC-0380-49EA-AC4E-7E88528663EE}" presName="connTx" presStyleLbl="parChTrans1D2" presStyleIdx="4" presStyleCnt="7"/>
      <dgm:spPr/>
      <dgm:t>
        <a:bodyPr/>
        <a:lstStyle/>
        <a:p>
          <a:endParaRPr lang="nb-NO"/>
        </a:p>
      </dgm:t>
    </dgm:pt>
    <dgm:pt modelId="{0BCF4726-E25E-443F-A41D-BC115D8FE180}" type="pres">
      <dgm:prSet presAssocID="{E4FE197D-774B-4D0C-8D9B-86F66F882D4D}" presName="node" presStyleLbl="node1" presStyleIdx="4" presStyleCnt="7" custScaleX="112748" custScaleY="118604">
        <dgm:presLayoutVars>
          <dgm:bulletEnabled val="1"/>
        </dgm:presLayoutVars>
      </dgm:prSet>
      <dgm:spPr/>
      <dgm:t>
        <a:bodyPr/>
        <a:lstStyle/>
        <a:p>
          <a:endParaRPr lang="nb-NO"/>
        </a:p>
      </dgm:t>
    </dgm:pt>
    <dgm:pt modelId="{3BA3AF9B-77CD-4349-9687-56E8902C1118}" type="pres">
      <dgm:prSet presAssocID="{64CBCB7A-F982-4CA6-AF6D-B4881ED45BE6}" presName="Name9" presStyleLbl="parChTrans1D2" presStyleIdx="5" presStyleCnt="7"/>
      <dgm:spPr/>
      <dgm:t>
        <a:bodyPr/>
        <a:lstStyle/>
        <a:p>
          <a:endParaRPr lang="nb-NO"/>
        </a:p>
      </dgm:t>
    </dgm:pt>
    <dgm:pt modelId="{04D4FC9A-0839-440D-B7DC-D1560DCDB880}" type="pres">
      <dgm:prSet presAssocID="{64CBCB7A-F982-4CA6-AF6D-B4881ED45BE6}" presName="connTx" presStyleLbl="parChTrans1D2" presStyleIdx="5" presStyleCnt="7"/>
      <dgm:spPr/>
      <dgm:t>
        <a:bodyPr/>
        <a:lstStyle/>
        <a:p>
          <a:endParaRPr lang="nb-NO"/>
        </a:p>
      </dgm:t>
    </dgm:pt>
    <dgm:pt modelId="{2E2D1018-F699-4899-95A7-7E596A101884}" type="pres">
      <dgm:prSet presAssocID="{596417A7-B613-43F1-A27A-0FFF58643454}" presName="node" presStyleLbl="node1" presStyleIdx="5" presStyleCnt="7">
        <dgm:presLayoutVars>
          <dgm:bulletEnabled val="1"/>
        </dgm:presLayoutVars>
      </dgm:prSet>
      <dgm:spPr/>
      <dgm:t>
        <a:bodyPr/>
        <a:lstStyle/>
        <a:p>
          <a:endParaRPr lang="nb-NO"/>
        </a:p>
      </dgm:t>
    </dgm:pt>
    <dgm:pt modelId="{0EA8922C-798C-4A0E-A30A-2068E6A263A3}" type="pres">
      <dgm:prSet presAssocID="{56E14B16-7BEE-4F84-9633-91F3F61D42A6}" presName="Name9" presStyleLbl="parChTrans1D2" presStyleIdx="6" presStyleCnt="7"/>
      <dgm:spPr/>
      <dgm:t>
        <a:bodyPr/>
        <a:lstStyle/>
        <a:p>
          <a:endParaRPr lang="nb-NO"/>
        </a:p>
      </dgm:t>
    </dgm:pt>
    <dgm:pt modelId="{874F7B91-1C49-4371-8740-B965C6C499A2}" type="pres">
      <dgm:prSet presAssocID="{56E14B16-7BEE-4F84-9633-91F3F61D42A6}" presName="connTx" presStyleLbl="parChTrans1D2" presStyleIdx="6" presStyleCnt="7"/>
      <dgm:spPr/>
      <dgm:t>
        <a:bodyPr/>
        <a:lstStyle/>
        <a:p>
          <a:endParaRPr lang="nb-NO"/>
        </a:p>
      </dgm:t>
    </dgm:pt>
    <dgm:pt modelId="{07DA50BE-394A-454F-A381-D49097F99059}" type="pres">
      <dgm:prSet presAssocID="{C402B6AD-4A4B-40F7-AD3A-361CA6C043E0}" presName="node" presStyleLbl="node1" presStyleIdx="6" presStyleCnt="7" custScaleX="121974" custScaleY="121975" custRadScaleRad="98671" custRadScaleInc="-1453">
        <dgm:presLayoutVars>
          <dgm:bulletEnabled val="1"/>
        </dgm:presLayoutVars>
      </dgm:prSet>
      <dgm:spPr/>
      <dgm:t>
        <a:bodyPr/>
        <a:lstStyle/>
        <a:p>
          <a:endParaRPr lang="nb-NO"/>
        </a:p>
      </dgm:t>
    </dgm:pt>
  </dgm:ptLst>
  <dgm:cxnLst>
    <dgm:cxn modelId="{A9E027D2-1498-42D3-83FD-793A7A6094F9}" type="presOf" srcId="{AE4F0753-7B4F-4305-9F6A-A4C700533CCE}" destId="{5342107D-DA20-4C6D-A37C-6EBB0973A050}" srcOrd="0" destOrd="0" presId="urn:microsoft.com/office/officeart/2005/8/layout/radial1"/>
    <dgm:cxn modelId="{70479D70-9B96-40EE-8F71-4875ADC42388}" srcId="{3E99FB95-A42F-44F6-8099-804C41FE8DC2}" destId="{26BB7837-BD37-43F4-9B5B-20B53A54F630}" srcOrd="2" destOrd="0" parTransId="{D8530665-3795-49A9-A3FD-102F6B98315E}" sibTransId="{BCBA35E7-CACF-4DFE-B6E8-0C637452452C}"/>
    <dgm:cxn modelId="{4F546C30-0F51-42DF-8944-313FCD342E06}" type="presOf" srcId="{3E99FB95-A42F-44F6-8099-804C41FE8DC2}" destId="{E6AA937B-C033-4038-A682-AE7B9A961E54}" srcOrd="0" destOrd="0" presId="urn:microsoft.com/office/officeart/2005/8/layout/radial1"/>
    <dgm:cxn modelId="{5F733573-CE23-4674-B4C2-A75A67E0E1F5}" type="presOf" srcId="{960A58CC-0380-49EA-AC4E-7E88528663EE}" destId="{BF475A3D-B64A-406D-9646-D048D21C796B}" srcOrd="1" destOrd="0" presId="urn:microsoft.com/office/officeart/2005/8/layout/radial1"/>
    <dgm:cxn modelId="{3AA4CA29-2A5C-4886-B9D9-4CF4D3B0EC49}" type="presOf" srcId="{3F5B8C5A-3641-41EA-869B-6A51431C984A}" destId="{1D59EE2B-D297-4A7F-A0A6-BB4F1FACAE44}" srcOrd="1" destOrd="0" presId="urn:microsoft.com/office/officeart/2005/8/layout/radial1"/>
    <dgm:cxn modelId="{13752DB3-A3EB-4FFA-9E7D-4721ABFF85A1}" type="presOf" srcId="{E25E47B0-93EA-469B-8568-5984DC0D91DE}" destId="{75FC24D5-2C81-402C-BED3-C7973EBEF5E9}" srcOrd="0" destOrd="0" presId="urn:microsoft.com/office/officeart/2005/8/layout/radial1"/>
    <dgm:cxn modelId="{32585BFF-8CA8-45B3-8DEC-753A61AC2122}" type="presOf" srcId="{64CBCB7A-F982-4CA6-AF6D-B4881ED45BE6}" destId="{04D4FC9A-0839-440D-B7DC-D1560DCDB880}" srcOrd="1" destOrd="0" presId="urn:microsoft.com/office/officeart/2005/8/layout/radial1"/>
    <dgm:cxn modelId="{F6C54FE1-F633-46E2-9DFC-8DE220E3DED2}" type="presOf" srcId="{56E14B16-7BEE-4F84-9633-91F3F61D42A6}" destId="{0EA8922C-798C-4A0E-A30A-2068E6A263A3}" srcOrd="0" destOrd="0" presId="urn:microsoft.com/office/officeart/2005/8/layout/radial1"/>
    <dgm:cxn modelId="{993D8BFE-3CA4-4E66-A71E-2736E71FB09F}" type="presOf" srcId="{06667F0E-CDDF-493D-B5A5-ED19F9164341}" destId="{3E53ED33-558E-4BF9-899B-84FA7600BC74}" srcOrd="0" destOrd="0" presId="urn:microsoft.com/office/officeart/2005/8/layout/radial1"/>
    <dgm:cxn modelId="{3085B27B-0AC8-43F8-A1EF-82F8230A3AE5}" srcId="{3E99FB95-A42F-44F6-8099-804C41FE8DC2}" destId="{596417A7-B613-43F1-A27A-0FFF58643454}" srcOrd="5" destOrd="0" parTransId="{64CBCB7A-F982-4CA6-AF6D-B4881ED45BE6}" sibTransId="{266BFA76-DD8A-4695-B161-750651C00CC0}"/>
    <dgm:cxn modelId="{AEC3F5BA-C365-4ED6-A0F9-7BE4FC4D43DF}" type="presOf" srcId="{D8530665-3795-49A9-A3FD-102F6B98315E}" destId="{4AF49DC3-2568-466B-B610-F923CF31C375}" srcOrd="1" destOrd="0" presId="urn:microsoft.com/office/officeart/2005/8/layout/radial1"/>
    <dgm:cxn modelId="{455F50FE-EF83-4377-B6E8-82689FC96E4F}" type="presOf" srcId="{AE4F0753-7B4F-4305-9F6A-A4C700533CCE}" destId="{233D544E-7775-48D1-9AF7-04C655D8AD8E}" srcOrd="1" destOrd="0" presId="urn:microsoft.com/office/officeart/2005/8/layout/radial1"/>
    <dgm:cxn modelId="{11CD99E5-7755-4E08-8333-0F2D03FDCD1A}" srcId="{06667F0E-CDDF-493D-B5A5-ED19F9164341}" destId="{3E99FB95-A42F-44F6-8099-804C41FE8DC2}" srcOrd="0" destOrd="0" parTransId="{D3B4C0BB-7FD6-4CB8-8301-37F8EC517717}" sibTransId="{42597792-1317-402B-B456-2699C0500878}"/>
    <dgm:cxn modelId="{155FB222-447E-42A9-B73E-A509AB1F27C8}" type="presOf" srcId="{E4FE197D-774B-4D0C-8D9B-86F66F882D4D}" destId="{0BCF4726-E25E-443F-A41D-BC115D8FE180}" srcOrd="0" destOrd="0" presId="urn:microsoft.com/office/officeart/2005/8/layout/radial1"/>
    <dgm:cxn modelId="{D23271A8-D750-42F7-BB55-4D124E68D35B}" type="presOf" srcId="{3F5B8C5A-3641-41EA-869B-6A51431C984A}" destId="{FBBF823B-17DC-4C6D-BA91-EA82C29394D0}" srcOrd="0" destOrd="0" presId="urn:microsoft.com/office/officeart/2005/8/layout/radial1"/>
    <dgm:cxn modelId="{8868EF5C-EF6D-45FC-BC8A-9B9C4A1DD6DB}" type="presOf" srcId="{8A9226A2-F515-4C01-8666-BE86090DA28F}" destId="{388D95C3-89A8-4177-BD11-C2D3E6207301}" srcOrd="1" destOrd="0" presId="urn:microsoft.com/office/officeart/2005/8/layout/radial1"/>
    <dgm:cxn modelId="{D0D54231-984A-45A3-8EB9-D4EF5BC0341C}" srcId="{3E99FB95-A42F-44F6-8099-804C41FE8DC2}" destId="{C402B6AD-4A4B-40F7-AD3A-361CA6C043E0}" srcOrd="6" destOrd="0" parTransId="{56E14B16-7BEE-4F84-9633-91F3F61D42A6}" sibTransId="{C7CCCFE7-C007-4FAE-B842-E154C977269C}"/>
    <dgm:cxn modelId="{6C3BBD63-6FC2-4E69-8152-4AC7C2B92532}" type="presOf" srcId="{26BB7837-BD37-43F4-9B5B-20B53A54F630}" destId="{A7FBC5AA-6620-4593-A7CE-8289A5B61514}" srcOrd="0" destOrd="0" presId="urn:microsoft.com/office/officeart/2005/8/layout/radial1"/>
    <dgm:cxn modelId="{40F9B7D4-64CD-474E-89D5-FFA3398AA775}" srcId="{3E99FB95-A42F-44F6-8099-804C41FE8DC2}" destId="{E25E47B0-93EA-469B-8568-5984DC0D91DE}" srcOrd="1" destOrd="0" parTransId="{8A9226A2-F515-4C01-8666-BE86090DA28F}" sibTransId="{098FBD78-5818-41BD-A75C-307B0AA850C5}"/>
    <dgm:cxn modelId="{96F17A91-1AAC-4576-B9CF-456DCA697E61}" srcId="{3E99FB95-A42F-44F6-8099-804C41FE8DC2}" destId="{1A772080-4C27-4020-8939-BB53ECCD0978}" srcOrd="0" destOrd="0" parTransId="{AE4F0753-7B4F-4305-9F6A-A4C700533CCE}" sibTransId="{EEFBED12-6773-4929-8BB0-E40D469E4F84}"/>
    <dgm:cxn modelId="{017C58EA-F338-4A31-8C74-4897E183CDEA}" type="presOf" srcId="{596417A7-B613-43F1-A27A-0FFF58643454}" destId="{2E2D1018-F699-4899-95A7-7E596A101884}" srcOrd="0" destOrd="0" presId="urn:microsoft.com/office/officeart/2005/8/layout/radial1"/>
    <dgm:cxn modelId="{0E1128EA-1F61-4024-8331-54F4143FFF10}" type="presOf" srcId="{56E14B16-7BEE-4F84-9633-91F3F61D42A6}" destId="{874F7B91-1C49-4371-8740-B965C6C499A2}" srcOrd="1" destOrd="0" presId="urn:microsoft.com/office/officeart/2005/8/layout/radial1"/>
    <dgm:cxn modelId="{B0038C8F-1280-46B7-851B-6051BAC392F0}" srcId="{3E99FB95-A42F-44F6-8099-804C41FE8DC2}" destId="{99F220F1-AD78-4D65-B42F-447E06E8DB8F}" srcOrd="3" destOrd="0" parTransId="{3F5B8C5A-3641-41EA-869B-6A51431C984A}" sibTransId="{4A52C0BE-66B5-4F83-90D5-E1EDA3FC5A9A}"/>
    <dgm:cxn modelId="{118ADA8C-BD07-4254-BB68-A310BE966C32}" type="presOf" srcId="{960A58CC-0380-49EA-AC4E-7E88528663EE}" destId="{71D0C206-41D7-4B74-B30B-2858437BF4FD}" srcOrd="0" destOrd="0" presId="urn:microsoft.com/office/officeart/2005/8/layout/radial1"/>
    <dgm:cxn modelId="{C804FEA7-2D88-4BE5-9E3E-F9A9C25E0F0C}" type="presOf" srcId="{1A772080-4C27-4020-8939-BB53ECCD0978}" destId="{6A05E038-9425-47D8-9620-CAAD6AE721C9}" srcOrd="0" destOrd="0" presId="urn:microsoft.com/office/officeart/2005/8/layout/radial1"/>
    <dgm:cxn modelId="{CB5ED589-7067-4806-8168-EA48A05C96CE}" srcId="{3E99FB95-A42F-44F6-8099-804C41FE8DC2}" destId="{E4FE197D-774B-4D0C-8D9B-86F66F882D4D}" srcOrd="4" destOrd="0" parTransId="{960A58CC-0380-49EA-AC4E-7E88528663EE}" sibTransId="{872BE69D-98DB-4B53-AA8E-775990D69503}"/>
    <dgm:cxn modelId="{75744C1A-DB6A-41E8-8D6A-0A65D3BB2022}" type="presOf" srcId="{64CBCB7A-F982-4CA6-AF6D-B4881ED45BE6}" destId="{3BA3AF9B-77CD-4349-9687-56E8902C1118}" srcOrd="0" destOrd="0" presId="urn:microsoft.com/office/officeart/2005/8/layout/radial1"/>
    <dgm:cxn modelId="{1EE85B68-0BCC-496F-83AD-211349D234F7}" type="presOf" srcId="{C402B6AD-4A4B-40F7-AD3A-361CA6C043E0}" destId="{07DA50BE-394A-454F-A381-D49097F99059}" srcOrd="0" destOrd="0" presId="urn:microsoft.com/office/officeart/2005/8/layout/radial1"/>
    <dgm:cxn modelId="{34709021-9FB7-4473-A0ED-3608DA652C55}" type="presOf" srcId="{D8530665-3795-49A9-A3FD-102F6B98315E}" destId="{467F9B98-DDCD-4EC1-9DC0-E269B4B8094C}" srcOrd="0" destOrd="0" presId="urn:microsoft.com/office/officeart/2005/8/layout/radial1"/>
    <dgm:cxn modelId="{B60608E3-5B7F-48F0-AD24-9668AC71BBBC}" type="presOf" srcId="{99F220F1-AD78-4D65-B42F-447E06E8DB8F}" destId="{44E01271-1EF4-48E1-96E0-DA587524D5D9}" srcOrd="0" destOrd="0" presId="urn:microsoft.com/office/officeart/2005/8/layout/radial1"/>
    <dgm:cxn modelId="{B9B3EFFB-EC81-4FE9-8A72-2DDEFB91AE1C}" type="presOf" srcId="{8A9226A2-F515-4C01-8666-BE86090DA28F}" destId="{A8A4C3E8-9EAD-4548-BA38-EA2369289660}" srcOrd="0" destOrd="0" presId="urn:microsoft.com/office/officeart/2005/8/layout/radial1"/>
    <dgm:cxn modelId="{37884488-364C-4FD0-9D56-532E1147193E}" type="presParOf" srcId="{3E53ED33-558E-4BF9-899B-84FA7600BC74}" destId="{E6AA937B-C033-4038-A682-AE7B9A961E54}" srcOrd="0" destOrd="0" presId="urn:microsoft.com/office/officeart/2005/8/layout/radial1"/>
    <dgm:cxn modelId="{15F3F681-7A24-4D6D-90F8-ED323408BB3D}" type="presParOf" srcId="{3E53ED33-558E-4BF9-899B-84FA7600BC74}" destId="{5342107D-DA20-4C6D-A37C-6EBB0973A050}" srcOrd="1" destOrd="0" presId="urn:microsoft.com/office/officeart/2005/8/layout/radial1"/>
    <dgm:cxn modelId="{864E66E1-DAAD-48D2-AE86-E68E84B10C9D}" type="presParOf" srcId="{5342107D-DA20-4C6D-A37C-6EBB0973A050}" destId="{233D544E-7775-48D1-9AF7-04C655D8AD8E}" srcOrd="0" destOrd="0" presId="urn:microsoft.com/office/officeart/2005/8/layout/radial1"/>
    <dgm:cxn modelId="{88C1ED34-00A1-41E0-AF41-B027E38BDFE1}" type="presParOf" srcId="{3E53ED33-558E-4BF9-899B-84FA7600BC74}" destId="{6A05E038-9425-47D8-9620-CAAD6AE721C9}" srcOrd="2" destOrd="0" presId="urn:microsoft.com/office/officeart/2005/8/layout/radial1"/>
    <dgm:cxn modelId="{EA735232-390E-41E3-A2D1-0FCA70BB9A8B}" type="presParOf" srcId="{3E53ED33-558E-4BF9-899B-84FA7600BC74}" destId="{A8A4C3E8-9EAD-4548-BA38-EA2369289660}" srcOrd="3" destOrd="0" presId="urn:microsoft.com/office/officeart/2005/8/layout/radial1"/>
    <dgm:cxn modelId="{31A82B83-AE1F-4146-9844-6B77028E1C9F}" type="presParOf" srcId="{A8A4C3E8-9EAD-4548-BA38-EA2369289660}" destId="{388D95C3-89A8-4177-BD11-C2D3E6207301}" srcOrd="0" destOrd="0" presId="urn:microsoft.com/office/officeart/2005/8/layout/radial1"/>
    <dgm:cxn modelId="{8257DFAE-C94D-4BC3-B4AE-36096607DA28}" type="presParOf" srcId="{3E53ED33-558E-4BF9-899B-84FA7600BC74}" destId="{75FC24D5-2C81-402C-BED3-C7973EBEF5E9}" srcOrd="4" destOrd="0" presId="urn:microsoft.com/office/officeart/2005/8/layout/radial1"/>
    <dgm:cxn modelId="{85336304-64F0-4106-B590-64E46528DF82}" type="presParOf" srcId="{3E53ED33-558E-4BF9-899B-84FA7600BC74}" destId="{467F9B98-DDCD-4EC1-9DC0-E269B4B8094C}" srcOrd="5" destOrd="0" presId="urn:microsoft.com/office/officeart/2005/8/layout/radial1"/>
    <dgm:cxn modelId="{112F6DFE-B959-49BE-9EC1-2BEF56F0F167}" type="presParOf" srcId="{467F9B98-DDCD-4EC1-9DC0-E269B4B8094C}" destId="{4AF49DC3-2568-466B-B610-F923CF31C375}" srcOrd="0" destOrd="0" presId="urn:microsoft.com/office/officeart/2005/8/layout/radial1"/>
    <dgm:cxn modelId="{F2DCE1A0-AE93-40B5-BED8-2970BD37820E}" type="presParOf" srcId="{3E53ED33-558E-4BF9-899B-84FA7600BC74}" destId="{A7FBC5AA-6620-4593-A7CE-8289A5B61514}" srcOrd="6" destOrd="0" presId="urn:microsoft.com/office/officeart/2005/8/layout/radial1"/>
    <dgm:cxn modelId="{034DC4FB-415A-40C5-B057-9A394A5DE327}" type="presParOf" srcId="{3E53ED33-558E-4BF9-899B-84FA7600BC74}" destId="{FBBF823B-17DC-4C6D-BA91-EA82C29394D0}" srcOrd="7" destOrd="0" presId="urn:microsoft.com/office/officeart/2005/8/layout/radial1"/>
    <dgm:cxn modelId="{1C60D623-D994-48B1-B2E7-5609048BB6A7}" type="presParOf" srcId="{FBBF823B-17DC-4C6D-BA91-EA82C29394D0}" destId="{1D59EE2B-D297-4A7F-A0A6-BB4F1FACAE44}" srcOrd="0" destOrd="0" presId="urn:microsoft.com/office/officeart/2005/8/layout/radial1"/>
    <dgm:cxn modelId="{D4646427-E8EB-4D21-B6EA-7614C309ADBB}" type="presParOf" srcId="{3E53ED33-558E-4BF9-899B-84FA7600BC74}" destId="{44E01271-1EF4-48E1-96E0-DA587524D5D9}" srcOrd="8" destOrd="0" presId="urn:microsoft.com/office/officeart/2005/8/layout/radial1"/>
    <dgm:cxn modelId="{8658808B-6A3E-420C-86F7-BCB67DB62F04}" type="presParOf" srcId="{3E53ED33-558E-4BF9-899B-84FA7600BC74}" destId="{71D0C206-41D7-4B74-B30B-2858437BF4FD}" srcOrd="9" destOrd="0" presId="urn:microsoft.com/office/officeart/2005/8/layout/radial1"/>
    <dgm:cxn modelId="{08ACAC9F-A13F-4E6A-8564-C6D1588F3019}" type="presParOf" srcId="{71D0C206-41D7-4B74-B30B-2858437BF4FD}" destId="{BF475A3D-B64A-406D-9646-D048D21C796B}" srcOrd="0" destOrd="0" presId="urn:microsoft.com/office/officeart/2005/8/layout/radial1"/>
    <dgm:cxn modelId="{5AB1622A-235A-4C70-B55A-FDE288C59802}" type="presParOf" srcId="{3E53ED33-558E-4BF9-899B-84FA7600BC74}" destId="{0BCF4726-E25E-443F-A41D-BC115D8FE180}" srcOrd="10" destOrd="0" presId="urn:microsoft.com/office/officeart/2005/8/layout/radial1"/>
    <dgm:cxn modelId="{8EA6EC4E-EB57-45D0-A3B9-E48A89E254BD}" type="presParOf" srcId="{3E53ED33-558E-4BF9-899B-84FA7600BC74}" destId="{3BA3AF9B-77CD-4349-9687-56E8902C1118}" srcOrd="11" destOrd="0" presId="urn:microsoft.com/office/officeart/2005/8/layout/radial1"/>
    <dgm:cxn modelId="{B1606C4A-5040-4B7C-B42E-0EA4231C6276}" type="presParOf" srcId="{3BA3AF9B-77CD-4349-9687-56E8902C1118}" destId="{04D4FC9A-0839-440D-B7DC-D1560DCDB880}" srcOrd="0" destOrd="0" presId="urn:microsoft.com/office/officeart/2005/8/layout/radial1"/>
    <dgm:cxn modelId="{B7DA0503-F65E-4E06-A5E5-7E7D96C35EE8}" type="presParOf" srcId="{3E53ED33-558E-4BF9-899B-84FA7600BC74}" destId="{2E2D1018-F699-4899-95A7-7E596A101884}" srcOrd="12" destOrd="0" presId="urn:microsoft.com/office/officeart/2005/8/layout/radial1"/>
    <dgm:cxn modelId="{57DFFA59-302F-4082-B365-5570D723E60B}" type="presParOf" srcId="{3E53ED33-558E-4BF9-899B-84FA7600BC74}" destId="{0EA8922C-798C-4A0E-A30A-2068E6A263A3}" srcOrd="13" destOrd="0" presId="urn:microsoft.com/office/officeart/2005/8/layout/radial1"/>
    <dgm:cxn modelId="{75DCF6E7-B184-4DA8-B373-2EC9357C50C1}" type="presParOf" srcId="{0EA8922C-798C-4A0E-A30A-2068E6A263A3}" destId="{874F7B91-1C49-4371-8740-B965C6C499A2}" srcOrd="0" destOrd="0" presId="urn:microsoft.com/office/officeart/2005/8/layout/radial1"/>
    <dgm:cxn modelId="{7F7B690F-8EF0-4DF9-9BA1-617E1585EACD}" type="presParOf" srcId="{3E53ED33-558E-4BF9-899B-84FA7600BC74}" destId="{07DA50BE-394A-454F-A381-D49097F99059}"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A93EB1-4D5B-40BA-B606-E00695EEF427}" type="datetimeFigureOut">
              <a:rPr lang="nb-NO" smtClean="0"/>
              <a:pPr/>
              <a:t>14.03.2017</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E7C255-FD3D-4E0C-9608-73A41E248E2C}" type="slidenum">
              <a:rPr lang="nb-NO" smtClean="0"/>
              <a:pPr/>
              <a:t>‹#›</a:t>
            </a:fld>
            <a:endParaRPr lang="nb-NO"/>
          </a:p>
        </p:txBody>
      </p:sp>
    </p:spTree>
    <p:extLst>
      <p:ext uri="{BB962C8B-B14F-4D97-AF65-F5344CB8AC3E}">
        <p14:creationId xmlns:p14="http://schemas.microsoft.com/office/powerpoint/2010/main" val="665058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ssholder for lysbilde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27651" name="Plassholder for notater 2"/>
          <p:cNvSpPr>
            <a:spLocks noGrp="1"/>
          </p:cNvSpPr>
          <p:nvPr>
            <p:ph type="body" idx="1"/>
          </p:nvPr>
        </p:nvSpPr>
        <p:spPr bwMode="auto">
          <a:noFill/>
        </p:spPr>
        <p:txBody>
          <a:bodyPr wrap="square" numCol="1" anchor="t" anchorCtr="0" compatLnSpc="1">
            <a:prstTxWarp prst="textNoShape">
              <a:avLst/>
            </a:prstTxWarp>
          </a:bodyPr>
          <a:lstStyle/>
          <a:p>
            <a:endParaRPr lang="en-US" sz="1600" dirty="0" smtClean="0"/>
          </a:p>
        </p:txBody>
      </p:sp>
      <p:sp>
        <p:nvSpPr>
          <p:cNvPr id="27652" name="Plassholder for lysbilde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6896B0-3A95-4A6A-86A1-E50420D80CE1}" type="slidenum">
              <a:rPr lang="nb-NO" smtClean="0"/>
              <a:pPr/>
              <a:t>1</a:t>
            </a:fld>
            <a:endParaRPr lang="nb-NO"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3000" y="685800"/>
            <a:ext cx="4572000" cy="3429000"/>
          </a:xfrm>
        </p:spPr>
      </p:sp>
      <p:sp>
        <p:nvSpPr>
          <p:cNvPr id="3" name="Plassholder for notater 2"/>
          <p:cNvSpPr>
            <a:spLocks noGrp="1"/>
          </p:cNvSpPr>
          <p:nvPr>
            <p:ph type="body" idx="1"/>
          </p:nvPr>
        </p:nvSpPr>
        <p:spPr/>
        <p:txBody>
          <a:bodyPr>
            <a:normAutofit/>
          </a:bodyPr>
          <a:lstStyle/>
          <a:p>
            <a:endParaRPr lang="en-US" sz="2000" dirty="0"/>
          </a:p>
        </p:txBody>
      </p:sp>
      <p:sp>
        <p:nvSpPr>
          <p:cNvPr id="4" name="Plassholder for lysbildenummer 3"/>
          <p:cNvSpPr>
            <a:spLocks noGrp="1"/>
          </p:cNvSpPr>
          <p:nvPr>
            <p:ph type="sldNum" sz="quarter" idx="10"/>
          </p:nvPr>
        </p:nvSpPr>
        <p:spPr/>
        <p:txBody>
          <a:bodyPr/>
          <a:lstStyle/>
          <a:p>
            <a:fld id="{73EC8A29-5CD7-44F4-8692-753B82E1386A}"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smtClean="0"/>
          </a:p>
        </p:txBody>
      </p:sp>
      <p:sp>
        <p:nvSpPr>
          <p:cNvPr id="4" name="Plassholder for lysbildenummer 3"/>
          <p:cNvSpPr>
            <a:spLocks noGrp="1"/>
          </p:cNvSpPr>
          <p:nvPr>
            <p:ph type="sldNum" sz="quarter" idx="10"/>
          </p:nvPr>
        </p:nvSpPr>
        <p:spPr/>
        <p:txBody>
          <a:bodyPr/>
          <a:lstStyle/>
          <a:p>
            <a:fld id="{A383F59C-E570-404B-9AE3-610B8611B07A}" type="slidenum">
              <a:rPr lang="nb-NO" smtClean="0"/>
              <a:pPr/>
              <a:t>15</a:t>
            </a:fld>
            <a:endParaRPr lang="nb-NO"/>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3000" y="685800"/>
            <a:ext cx="4572000" cy="3429000"/>
          </a:xfrm>
        </p:spPr>
      </p:sp>
      <p:sp>
        <p:nvSpPr>
          <p:cNvPr id="3" name="Plassholder for notater 2"/>
          <p:cNvSpPr>
            <a:spLocks noGrp="1"/>
          </p:cNvSpPr>
          <p:nvPr>
            <p:ph type="body" idx="1"/>
          </p:nvPr>
        </p:nvSpPr>
        <p:spPr/>
        <p:txBody>
          <a:bodyPr>
            <a:normAutofit/>
          </a:bodyPr>
          <a:lstStyle/>
          <a:p>
            <a:r>
              <a:rPr lang="en-US" dirty="0" err="1" smtClean="0"/>
              <a:t>Dersom</a:t>
            </a:r>
            <a:r>
              <a:rPr lang="en-US" dirty="0" smtClean="0"/>
              <a:t> </a:t>
            </a:r>
            <a:r>
              <a:rPr lang="en-US" dirty="0" err="1" smtClean="0"/>
              <a:t>borreliosen</a:t>
            </a:r>
            <a:r>
              <a:rPr lang="en-US" dirty="0" smtClean="0"/>
              <a:t> </a:t>
            </a:r>
            <a:r>
              <a:rPr lang="en-US" dirty="0" err="1" smtClean="0"/>
              <a:t>sprer</a:t>
            </a:r>
            <a:r>
              <a:rPr lang="en-US" dirty="0" smtClean="0"/>
              <a:t> </a:t>
            </a:r>
            <a:r>
              <a:rPr lang="en-US" dirty="0" err="1" smtClean="0"/>
              <a:t>seg</a:t>
            </a:r>
            <a:r>
              <a:rPr lang="en-US" dirty="0" smtClean="0"/>
              <a:t> </a:t>
            </a:r>
            <a:r>
              <a:rPr lang="en-US" dirty="0" err="1" smtClean="0"/>
              <a:t>vil</a:t>
            </a:r>
            <a:r>
              <a:rPr lang="en-US" dirty="0" smtClean="0"/>
              <a:t> den her </a:t>
            </a:r>
            <a:r>
              <a:rPr lang="en-US" dirty="0" err="1" smtClean="0"/>
              <a:t>hos</a:t>
            </a:r>
            <a:r>
              <a:rPr lang="en-US" dirty="0" smtClean="0"/>
              <a:t> </a:t>
            </a:r>
            <a:r>
              <a:rPr lang="en-US" dirty="0" err="1" smtClean="0"/>
              <a:t>oss</a:t>
            </a:r>
            <a:r>
              <a:rPr lang="en-US" dirty="0" smtClean="0"/>
              <a:t> I en </a:t>
            </a:r>
            <a:r>
              <a:rPr lang="en-US" dirty="0" err="1" smtClean="0"/>
              <a:t>stor</a:t>
            </a:r>
            <a:r>
              <a:rPr lang="en-US" dirty="0" smtClean="0"/>
              <a:t> grad </a:t>
            </a:r>
            <a:r>
              <a:rPr lang="en-US" dirty="0" err="1" smtClean="0"/>
              <a:t>spre</a:t>
            </a:r>
            <a:r>
              <a:rPr lang="en-US" baseline="0" dirty="0" smtClean="0"/>
              <a:t> </a:t>
            </a:r>
            <a:r>
              <a:rPr lang="en-US" baseline="0" dirty="0" err="1" smtClean="0"/>
              <a:t>seg</a:t>
            </a:r>
            <a:r>
              <a:rPr lang="en-US" baseline="0" dirty="0" smtClean="0"/>
              <a:t> </a:t>
            </a:r>
            <a:r>
              <a:rPr lang="en-US" baseline="0" dirty="0" err="1" smtClean="0"/>
              <a:t>til</a:t>
            </a:r>
            <a:r>
              <a:rPr lang="en-US" baseline="0" dirty="0" smtClean="0"/>
              <a:t> </a:t>
            </a:r>
            <a:r>
              <a:rPr lang="en-US" baseline="0" dirty="0" err="1" smtClean="0"/>
              <a:t>nervesystemet</a:t>
            </a:r>
            <a:r>
              <a:rPr lang="en-US" baseline="0" dirty="0" smtClean="0"/>
              <a:t>, </a:t>
            </a:r>
            <a:r>
              <a:rPr lang="en-US" baseline="0" dirty="0" err="1" smtClean="0"/>
              <a:t>nesten</a:t>
            </a:r>
            <a:r>
              <a:rPr lang="en-US" baseline="0" dirty="0" smtClean="0"/>
              <a:t> 70% Nest </a:t>
            </a:r>
            <a:r>
              <a:rPr lang="en-US" baseline="0" dirty="0" err="1" smtClean="0"/>
              <a:t>vanligst</a:t>
            </a:r>
            <a:r>
              <a:rPr lang="en-US" baseline="0" dirty="0" smtClean="0"/>
              <a:t> </a:t>
            </a:r>
            <a:r>
              <a:rPr lang="en-US" baseline="0" dirty="0" err="1" smtClean="0"/>
              <a:t>er</a:t>
            </a:r>
            <a:r>
              <a:rPr lang="en-US" baseline="0" dirty="0" smtClean="0"/>
              <a:t> store </a:t>
            </a:r>
            <a:r>
              <a:rPr lang="en-US" baseline="0" dirty="0" err="1" smtClean="0"/>
              <a:t>ledd</a:t>
            </a:r>
            <a:r>
              <a:rPr lang="en-US" baseline="0" dirty="0" smtClean="0"/>
              <a:t>, </a:t>
            </a:r>
            <a:r>
              <a:rPr lang="en-US" baseline="0" dirty="0" err="1" smtClean="0"/>
              <a:t>så</a:t>
            </a:r>
            <a:r>
              <a:rPr lang="en-US" baseline="0" dirty="0" smtClean="0"/>
              <a:t> et </a:t>
            </a:r>
            <a:r>
              <a:rPr lang="en-US" baseline="0" dirty="0" err="1" smtClean="0"/>
              <a:t>mer</a:t>
            </a:r>
            <a:r>
              <a:rPr lang="en-US" baseline="0" dirty="0" smtClean="0"/>
              <a:t> </a:t>
            </a:r>
            <a:r>
              <a:rPr lang="en-US" baseline="0" dirty="0" err="1" smtClean="0"/>
              <a:t>utbredt</a:t>
            </a:r>
            <a:r>
              <a:rPr lang="en-US" baseline="0" dirty="0" smtClean="0"/>
              <a:t> </a:t>
            </a:r>
            <a:r>
              <a:rPr lang="en-US" baseline="0" dirty="0" err="1" smtClean="0"/>
              <a:t>hudutseltt</a:t>
            </a:r>
            <a:r>
              <a:rPr lang="en-US" baseline="0" dirty="0" smtClean="0"/>
              <a:t>. </a:t>
            </a:r>
            <a:endParaRPr lang="en-US" dirty="0"/>
          </a:p>
        </p:txBody>
      </p:sp>
      <p:sp>
        <p:nvSpPr>
          <p:cNvPr id="4" name="Plassholder for lysbildenummer 3"/>
          <p:cNvSpPr>
            <a:spLocks noGrp="1"/>
          </p:cNvSpPr>
          <p:nvPr>
            <p:ph type="sldNum" sz="quarter" idx="10"/>
          </p:nvPr>
        </p:nvSpPr>
        <p:spPr/>
        <p:txBody>
          <a:bodyPr/>
          <a:lstStyle/>
          <a:p>
            <a:fld id="{B8C3035D-F5FA-4E22-AA6E-2C8ED4A78C52}" type="slidenum">
              <a:rPr lang="en-US" smtClean="0"/>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3000" y="685800"/>
            <a:ext cx="4572000" cy="3429000"/>
          </a:xfrm>
        </p:spPr>
      </p:sp>
      <p:sp>
        <p:nvSpPr>
          <p:cNvPr id="3" name="Plassholder for notater 2"/>
          <p:cNvSpPr>
            <a:spLocks noGrp="1"/>
          </p:cNvSpPr>
          <p:nvPr>
            <p:ph type="body" idx="1"/>
          </p:nvPr>
        </p:nvSpPr>
        <p:spPr/>
        <p:txBody>
          <a:bodyPr>
            <a:normAutofit/>
          </a:bodyPr>
          <a:lstStyle/>
          <a:p>
            <a:r>
              <a:rPr lang="en-US" sz="1600" dirty="0" smtClean="0"/>
              <a:t>En </a:t>
            </a:r>
            <a:r>
              <a:rPr lang="en-US" sz="1600" dirty="0" err="1" smtClean="0"/>
              <a:t>typisk</a:t>
            </a:r>
            <a:r>
              <a:rPr lang="en-US" sz="1600" dirty="0" smtClean="0"/>
              <a:t> nevroborreliose </a:t>
            </a:r>
            <a:r>
              <a:rPr lang="en-US" sz="1600" dirty="0" err="1" smtClean="0"/>
              <a:t>ytrer</a:t>
            </a:r>
            <a:r>
              <a:rPr lang="en-US" sz="1600" dirty="0" smtClean="0"/>
              <a:t> </a:t>
            </a:r>
            <a:r>
              <a:rPr lang="en-US" sz="1600" dirty="0" err="1" smtClean="0"/>
              <a:t>seg</a:t>
            </a:r>
            <a:r>
              <a:rPr lang="en-US" sz="1600" dirty="0" smtClean="0"/>
              <a:t> </a:t>
            </a:r>
            <a:r>
              <a:rPr lang="en-US" sz="1600" dirty="0" err="1" smtClean="0"/>
              <a:t>som</a:t>
            </a:r>
            <a:r>
              <a:rPr lang="en-US" sz="1600" dirty="0" smtClean="0"/>
              <a:t> et Bannwart </a:t>
            </a:r>
            <a:r>
              <a:rPr lang="en-US" sz="1600" dirty="0" err="1" smtClean="0"/>
              <a:t>syndrom</a:t>
            </a:r>
            <a:r>
              <a:rPr lang="en-US" sz="1600" dirty="0" smtClean="0"/>
              <a:t>: </a:t>
            </a:r>
            <a:r>
              <a:rPr lang="en-US" sz="1600" dirty="0" err="1" smtClean="0"/>
              <a:t>Det</a:t>
            </a:r>
            <a:r>
              <a:rPr lang="en-US" sz="1600" dirty="0" smtClean="0"/>
              <a:t> er altså en lymfocytær meningitt med celler fra et titall til flere hundre med ofte milde meningitttegn som stiv nakke og hodepine. Sjeldent feber, I alle fall hos voksne.</a:t>
            </a:r>
          </a:p>
          <a:p>
            <a:r>
              <a:rPr lang="en-US" sz="1600" dirty="0" smtClean="0"/>
              <a:t>Veldig ofte har vi smerter som brer seg ut I fra den nerven/ bakrota som er betent til tilhørende dermaton I armen/ beinet eller trunkus. Denne er ofte sterkest om natta og som en typisk nevrogen smerte regelemssig ledsaget av endret sensibitet I området. En dusj kan av og til lindre smerten.</a:t>
            </a:r>
          </a:p>
          <a:p>
            <a:r>
              <a:rPr lang="en-US" sz="1600" dirty="0" smtClean="0"/>
              <a:t>Det kommer ogå regelemssig til pareser, aller hyppigst facialisparese I ansiktet,k men også I andre hjernenrver og arm/ ben. Blæreaffeksjon sees også regelmessig.</a:t>
            </a:r>
          </a:p>
          <a:p>
            <a:r>
              <a:rPr lang="en-US" sz="1600" dirty="0" smtClean="0"/>
              <a:t>Lammelsene rammer da også oftest myotomet til </a:t>
            </a:r>
            <a:r>
              <a:rPr lang="en-US" sz="1600" dirty="0" err="1" smtClean="0"/>
              <a:t>bakroten</a:t>
            </a:r>
            <a:r>
              <a:rPr lang="en-US" sz="1600" dirty="0" smtClean="0"/>
              <a:t>.</a:t>
            </a:r>
          </a:p>
          <a:p>
            <a:r>
              <a:rPr lang="en-US" sz="1600" dirty="0" smtClean="0"/>
              <a:t>I </a:t>
            </a:r>
            <a:r>
              <a:rPr lang="en-US" sz="1600" dirty="0" err="1" smtClean="0"/>
              <a:t>vårt</a:t>
            </a:r>
            <a:r>
              <a:rPr lang="en-US" sz="1600" dirty="0" smtClean="0"/>
              <a:t> </a:t>
            </a:r>
            <a:r>
              <a:rPr lang="en-US" sz="1600" dirty="0" err="1" smtClean="0"/>
              <a:t>studie</a:t>
            </a:r>
            <a:r>
              <a:rPr lang="en-US" sz="1600" dirty="0" smtClean="0"/>
              <a:t> </a:t>
            </a:r>
            <a:r>
              <a:rPr lang="en-US" sz="1600" dirty="0" err="1" smtClean="0"/>
              <a:t>på</a:t>
            </a:r>
            <a:r>
              <a:rPr lang="en-US" sz="1600" dirty="0" smtClean="0"/>
              <a:t> </a:t>
            </a:r>
            <a:r>
              <a:rPr lang="en-US" sz="1600" dirty="0" err="1" smtClean="0"/>
              <a:t>behandling</a:t>
            </a:r>
            <a:r>
              <a:rPr lang="en-US" sz="1600" dirty="0" smtClean="0"/>
              <a:t> </a:t>
            </a:r>
            <a:r>
              <a:rPr lang="en-US" sz="1600" dirty="0" err="1" smtClean="0"/>
              <a:t>og</a:t>
            </a:r>
            <a:r>
              <a:rPr lang="en-US" sz="1600" dirty="0" smtClean="0"/>
              <a:t> </a:t>
            </a:r>
            <a:r>
              <a:rPr lang="en-US" sz="1600" dirty="0" err="1" smtClean="0"/>
              <a:t>prognose</a:t>
            </a:r>
            <a:r>
              <a:rPr lang="en-US" sz="1600" dirty="0" smtClean="0"/>
              <a:t> </a:t>
            </a:r>
            <a:r>
              <a:rPr lang="en-US" sz="1600" dirty="0" err="1" smtClean="0"/>
              <a:t>ved</a:t>
            </a:r>
            <a:r>
              <a:rPr lang="en-US" sz="1600" dirty="0" smtClean="0"/>
              <a:t> nevroborreliose </a:t>
            </a:r>
            <a:r>
              <a:rPr lang="en-US" sz="1600" dirty="0" err="1" smtClean="0"/>
              <a:t>hadde</a:t>
            </a:r>
            <a:r>
              <a:rPr lang="en-US" sz="1600" dirty="0" smtClean="0"/>
              <a:t> 80% </a:t>
            </a:r>
            <a:r>
              <a:rPr lang="en-US" sz="1600" dirty="0" err="1" smtClean="0"/>
              <a:t>av</a:t>
            </a:r>
            <a:r>
              <a:rPr lang="en-US" sz="1600" dirty="0" smtClean="0"/>
              <a:t> de over 100 </a:t>
            </a:r>
            <a:r>
              <a:rPr lang="en-US" sz="1600" dirty="0" err="1" smtClean="0"/>
              <a:t>pasientene</a:t>
            </a:r>
            <a:r>
              <a:rPr lang="en-US" sz="1600" dirty="0" smtClean="0"/>
              <a:t> </a:t>
            </a:r>
            <a:r>
              <a:rPr lang="en-US" sz="1600" dirty="0" err="1" smtClean="0"/>
              <a:t>dette</a:t>
            </a:r>
            <a:r>
              <a:rPr lang="en-US" sz="1600" dirty="0" smtClean="0"/>
              <a:t> </a:t>
            </a:r>
            <a:r>
              <a:rPr lang="en-US" sz="1600" dirty="0" err="1" smtClean="0"/>
              <a:t>syndromet</a:t>
            </a:r>
            <a:r>
              <a:rPr lang="en-US" sz="1600" dirty="0" smtClean="0"/>
              <a:t>.</a:t>
            </a:r>
            <a:endParaRPr lang="en-US" sz="1600" dirty="0"/>
          </a:p>
        </p:txBody>
      </p:sp>
      <p:sp>
        <p:nvSpPr>
          <p:cNvPr id="4" name="Plassholder for lysbildenummer 3"/>
          <p:cNvSpPr>
            <a:spLocks noGrp="1"/>
          </p:cNvSpPr>
          <p:nvPr>
            <p:ph type="sldNum" sz="quarter" idx="10"/>
          </p:nvPr>
        </p:nvSpPr>
        <p:spPr/>
        <p:txBody>
          <a:bodyPr/>
          <a:lstStyle/>
          <a:p>
            <a:fld id="{EE8D4CA1-616F-418E-8F5A-43BC783D3309}" type="slidenum">
              <a:rPr lang="en-US" smtClean="0"/>
              <a:pPr/>
              <a:t>23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4588" y="685800"/>
            <a:ext cx="4568825" cy="3427413"/>
          </a:xfrm>
        </p:spPr>
      </p:sp>
      <p:sp>
        <p:nvSpPr>
          <p:cNvPr id="3" name="Plassholder for notater 2"/>
          <p:cNvSpPr>
            <a:spLocks noGrp="1"/>
          </p:cNvSpPr>
          <p:nvPr>
            <p:ph type="body" idx="1"/>
          </p:nvPr>
        </p:nvSpPr>
        <p:spPr/>
        <p:txBody>
          <a:bodyPr>
            <a:normAutofit/>
          </a:bodyPr>
          <a:lstStyle/>
          <a:p>
            <a:pPr defTabSz="918606">
              <a:defRPr/>
            </a:pPr>
            <a:r>
              <a:rPr lang="nb-NO" dirty="0" smtClean="0"/>
              <a:t>CNS: forvirring, </a:t>
            </a:r>
            <a:r>
              <a:rPr lang="nb-NO" dirty="0" err="1" smtClean="0"/>
              <a:t>cerebellær</a:t>
            </a:r>
            <a:r>
              <a:rPr lang="nb-NO" dirty="0" smtClean="0"/>
              <a:t> </a:t>
            </a:r>
            <a:r>
              <a:rPr lang="nb-NO" dirty="0" err="1" smtClean="0"/>
              <a:t>ataxi</a:t>
            </a:r>
            <a:r>
              <a:rPr lang="nb-NO" dirty="0" smtClean="0"/>
              <a:t>, </a:t>
            </a:r>
            <a:r>
              <a:rPr lang="nb-NO" dirty="0" err="1" smtClean="0"/>
              <a:t>opso-clonus</a:t>
            </a:r>
            <a:r>
              <a:rPr lang="nb-NO" baseline="0" dirty="0" smtClean="0"/>
              <a:t> </a:t>
            </a:r>
            <a:r>
              <a:rPr lang="nb-NO" baseline="0" dirty="0" err="1" smtClean="0"/>
              <a:t>myoclonus</a:t>
            </a:r>
            <a:r>
              <a:rPr lang="nb-NO" baseline="0" dirty="0" smtClean="0"/>
              <a:t>, </a:t>
            </a:r>
            <a:r>
              <a:rPr lang="nb-NO" baseline="0" dirty="0" err="1" smtClean="0"/>
              <a:t>oculær</a:t>
            </a:r>
            <a:r>
              <a:rPr lang="nb-NO" baseline="0" dirty="0" smtClean="0"/>
              <a:t> flutter, </a:t>
            </a:r>
            <a:r>
              <a:rPr lang="nb-NO" baseline="0" dirty="0" err="1" smtClean="0"/>
              <a:t>apraxi</a:t>
            </a:r>
            <a:r>
              <a:rPr lang="nb-NO" baseline="0" dirty="0" smtClean="0"/>
              <a:t>, </a:t>
            </a:r>
            <a:r>
              <a:rPr lang="nb-NO" baseline="0" dirty="0" err="1" smtClean="0"/>
              <a:t>hemiparese</a:t>
            </a:r>
            <a:r>
              <a:rPr lang="nb-NO" baseline="0" dirty="0" smtClean="0"/>
              <a:t> og Parkinsonliknende symptomer</a:t>
            </a:r>
          </a:p>
          <a:p>
            <a:pPr defTabSz="918606">
              <a:defRPr/>
            </a:pPr>
            <a:endParaRPr lang="nb-NO" baseline="0" dirty="0" smtClean="0"/>
          </a:p>
          <a:p>
            <a:pPr defTabSz="918606">
              <a:defRPr/>
            </a:pPr>
            <a:r>
              <a:rPr lang="nb-NO" dirty="0" smtClean="0"/>
              <a:t>CNS affeksjon i form av </a:t>
            </a:r>
            <a:r>
              <a:rPr lang="nb-NO" dirty="0" err="1" smtClean="0"/>
              <a:t>subakutt</a:t>
            </a:r>
            <a:r>
              <a:rPr lang="nb-NO" dirty="0" smtClean="0"/>
              <a:t> demens, </a:t>
            </a:r>
            <a:r>
              <a:rPr lang="nb-NO" dirty="0" err="1" smtClean="0"/>
              <a:t>myelopathi</a:t>
            </a:r>
            <a:r>
              <a:rPr lang="nb-NO" dirty="0" smtClean="0"/>
              <a:t>, afasi, parkinsonisme, hjernestammesymptomer, ALS liknende sykdomsbilde og slagliknende sykdomsbilder </a:t>
            </a:r>
            <a:r>
              <a:rPr lang="nb-NO" dirty="0" err="1" smtClean="0"/>
              <a:t>pga</a:t>
            </a:r>
            <a:r>
              <a:rPr lang="nb-NO" dirty="0" smtClean="0"/>
              <a:t> </a:t>
            </a:r>
            <a:r>
              <a:rPr lang="nb-NO" dirty="0" err="1" smtClean="0"/>
              <a:t>vaskulitt</a:t>
            </a:r>
            <a:r>
              <a:rPr lang="nb-NO" dirty="0" smtClean="0"/>
              <a:t>. </a:t>
            </a:r>
          </a:p>
          <a:p>
            <a:endParaRPr lang="nb-NO" dirty="0"/>
          </a:p>
        </p:txBody>
      </p:sp>
      <p:sp>
        <p:nvSpPr>
          <p:cNvPr id="4" name="Plassholder for lysbildenummer 3"/>
          <p:cNvSpPr>
            <a:spLocks noGrp="1"/>
          </p:cNvSpPr>
          <p:nvPr>
            <p:ph type="sldNum" sz="quarter" idx="10"/>
          </p:nvPr>
        </p:nvSpPr>
        <p:spPr/>
        <p:txBody>
          <a:bodyPr/>
          <a:lstStyle/>
          <a:p>
            <a:fld id="{7FE13255-9EEE-4CB6-8F4E-BBBA39386B9B}" type="slidenum">
              <a:rPr lang="nb-NO" smtClean="0">
                <a:solidFill>
                  <a:prstClr val="black"/>
                </a:solidFill>
              </a:rPr>
              <a:pPr/>
              <a:t>24</a:t>
            </a:fld>
            <a:endParaRPr lang="nb-NO">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3000" y="685800"/>
            <a:ext cx="4572000" cy="3429000"/>
          </a:xfrm>
        </p:spPr>
      </p:sp>
      <p:sp>
        <p:nvSpPr>
          <p:cNvPr id="3" name="Plassholder for notater 2"/>
          <p:cNvSpPr>
            <a:spLocks noGrp="1"/>
          </p:cNvSpPr>
          <p:nvPr>
            <p:ph type="body" idx="1"/>
          </p:nvPr>
        </p:nvSpPr>
        <p:spPr/>
        <p:txBody>
          <a:bodyPr>
            <a:normAutofit/>
          </a:bodyPr>
          <a:lstStyle/>
          <a:p>
            <a:r>
              <a:rPr lang="en-US" sz="2000" dirty="0" err="1" smtClean="0"/>
              <a:t>Det</a:t>
            </a:r>
            <a:r>
              <a:rPr lang="en-US" sz="2000" dirty="0" smtClean="0"/>
              <a:t> </a:t>
            </a:r>
            <a:r>
              <a:rPr lang="en-US" sz="2000" dirty="0" err="1" smtClean="0"/>
              <a:t>trengs</a:t>
            </a:r>
            <a:r>
              <a:rPr lang="en-US" sz="2000" baseline="0" dirty="0" smtClean="0"/>
              <a:t> </a:t>
            </a:r>
            <a:r>
              <a:rPr lang="en-US" sz="2000" baseline="0" dirty="0" err="1" smtClean="0"/>
              <a:t>noen</a:t>
            </a:r>
            <a:r>
              <a:rPr lang="en-US" sz="2000" baseline="0" dirty="0" smtClean="0"/>
              <a:t> </a:t>
            </a:r>
            <a:r>
              <a:rPr lang="en-US" sz="2000" baseline="0" dirty="0" err="1" smtClean="0"/>
              <a:t>begrepsavklaringer</a:t>
            </a:r>
            <a:r>
              <a:rPr lang="en-US" sz="2000" baseline="0" dirty="0" smtClean="0"/>
              <a:t> </a:t>
            </a:r>
            <a:r>
              <a:rPr lang="en-US" sz="2000" baseline="0" dirty="0" err="1" smtClean="0"/>
              <a:t>før</a:t>
            </a:r>
            <a:r>
              <a:rPr lang="en-US" sz="2000" baseline="0" dirty="0" smtClean="0"/>
              <a:t> vi </a:t>
            </a:r>
            <a:r>
              <a:rPr lang="en-US" sz="2000" baseline="0" dirty="0" err="1" smtClean="0"/>
              <a:t>går</a:t>
            </a:r>
            <a:r>
              <a:rPr lang="en-US" sz="2000" baseline="0" dirty="0" smtClean="0"/>
              <a:t> </a:t>
            </a:r>
            <a:r>
              <a:rPr lang="en-US" sz="2000" baseline="0" dirty="0" err="1" smtClean="0"/>
              <a:t>videre</a:t>
            </a:r>
            <a:endParaRPr lang="en-US" sz="2000" baseline="0" dirty="0" smtClean="0"/>
          </a:p>
          <a:p>
            <a:r>
              <a:rPr lang="en-US" sz="2000" baseline="0" dirty="0" smtClean="0"/>
              <a:t> </a:t>
            </a:r>
            <a:r>
              <a:rPr lang="nb-NO" sz="2000" dirty="0" smtClean="0"/>
              <a:t>Akutt nevroborreliose, typisk uker til måneder etter primæraffeksjon.</a:t>
            </a:r>
          </a:p>
          <a:p>
            <a:r>
              <a:rPr lang="nb-NO" sz="2000" dirty="0" smtClean="0"/>
              <a:t>Kronisk nevroborreliose. Over 6 måneder etter primæraffeksjon. Sjeldent.</a:t>
            </a:r>
          </a:p>
          <a:p>
            <a:r>
              <a:rPr lang="nb-NO" sz="2000" dirty="0" smtClean="0"/>
              <a:t>Post Lyme </a:t>
            </a:r>
            <a:r>
              <a:rPr lang="nb-NO" sz="2000" dirty="0" err="1" smtClean="0"/>
              <a:t>disease</a:t>
            </a:r>
            <a:r>
              <a:rPr lang="nb-NO" sz="2000" dirty="0" smtClean="0"/>
              <a:t> </a:t>
            </a:r>
            <a:r>
              <a:rPr lang="nb-NO" sz="2000" dirty="0" err="1" smtClean="0"/>
              <a:t>syndrome</a:t>
            </a:r>
            <a:r>
              <a:rPr lang="nb-NO" sz="2000" dirty="0" smtClean="0"/>
              <a:t>” persisterende symptomer etter behandlet nevroborreliose uten påvisning av aktiv infeksjon </a:t>
            </a:r>
          </a:p>
          <a:p>
            <a:endParaRPr lang="en-US" sz="2000" dirty="0"/>
          </a:p>
        </p:txBody>
      </p:sp>
      <p:sp>
        <p:nvSpPr>
          <p:cNvPr id="4" name="Plassholder for lysbildenummer 3"/>
          <p:cNvSpPr>
            <a:spLocks noGrp="1"/>
          </p:cNvSpPr>
          <p:nvPr>
            <p:ph type="sldNum" sz="quarter" idx="10"/>
          </p:nvPr>
        </p:nvSpPr>
        <p:spPr/>
        <p:txBody>
          <a:bodyPr/>
          <a:lstStyle/>
          <a:p>
            <a:fld id="{EE8D4CA1-616F-418E-8F5A-43BC783D3309}" type="slidenum">
              <a:rPr lang="en-US" smtClean="0"/>
              <a:pPr/>
              <a:t>25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Plassholder for lysbilde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64515" name="Plassholder for notater 2"/>
          <p:cNvSpPr>
            <a:spLocks noGrp="1"/>
          </p:cNvSpPr>
          <p:nvPr>
            <p:ph type="body" idx="1"/>
          </p:nvPr>
        </p:nvSpPr>
        <p:spPr bwMode="auto"/>
        <p:txBody>
          <a:bodyPr wrap="square" numCol="1" anchor="t" anchorCtr="0" compatLnSpc="1">
            <a:prstTxWarp prst="textNoShape">
              <a:avLst/>
            </a:prstTxWarp>
            <a:normAutofit fontScale="25000" lnSpcReduction="20000"/>
          </a:bodyPr>
          <a:lstStyle/>
          <a:p>
            <a:pPr>
              <a:defRPr/>
            </a:pPr>
            <a:r>
              <a:rPr lang="nb-NO" sz="5600" dirty="0" smtClean="0"/>
              <a:t>Årsaken til plagene er ukjent, men mange hypoteser finnes</a:t>
            </a:r>
          </a:p>
          <a:p>
            <a:pPr>
              <a:defRPr/>
            </a:pPr>
            <a:r>
              <a:rPr lang="nb-NO" sz="5600" b="1" dirty="0" smtClean="0"/>
              <a:t>Er det fortsatt infeksjon?  </a:t>
            </a:r>
            <a:r>
              <a:rPr lang="nb-NO" sz="5600" dirty="0" smtClean="0"/>
              <a:t>Vi fant normaliserte celletall og CXCL-13 i spinalvæska, usannsynelig forklaring .</a:t>
            </a:r>
          </a:p>
          <a:p>
            <a:pPr>
              <a:defRPr/>
            </a:pPr>
            <a:r>
              <a:rPr lang="nb-NO" sz="5600" b="1" dirty="0" smtClean="0"/>
              <a:t>Er det permanent skade i vevet?</a:t>
            </a:r>
            <a:r>
              <a:rPr lang="nb-NO" sz="5600" dirty="0" smtClean="0"/>
              <a:t> Det at  mer utfall og  lengre tid før behandling  gir mer langtidsplager kan støtte  denne teorien. Vi  finner også nevrologiske rest problemer.</a:t>
            </a:r>
          </a:p>
          <a:p>
            <a:pPr>
              <a:defRPr/>
            </a:pPr>
            <a:r>
              <a:rPr lang="nb-NO" sz="5600" b="1" dirty="0" smtClean="0"/>
              <a:t>Er det Autoimmunitet? </a:t>
            </a:r>
            <a:r>
              <a:rPr lang="nb-NO" sz="5600" dirty="0" smtClean="0"/>
              <a:t>Dette diskuteres ved  kronisk borreliose leddbetennelse. Vår studie fant ikke assosiasjon mellom inflammasjonsparametre og langtidsplager.</a:t>
            </a:r>
          </a:p>
          <a:p>
            <a:pPr>
              <a:defRPr/>
            </a:pPr>
            <a:r>
              <a:rPr lang="nb-NO" sz="5600" b="1" dirty="0" smtClean="0"/>
              <a:t>Er det en immunologisk </a:t>
            </a:r>
            <a:r>
              <a:rPr lang="nb-NO" sz="5600" b="1" dirty="0" err="1" smtClean="0"/>
              <a:t>dysregulering</a:t>
            </a:r>
            <a:r>
              <a:rPr lang="nb-NO" sz="5600" b="1" dirty="0" smtClean="0"/>
              <a:t>? </a:t>
            </a:r>
            <a:r>
              <a:rPr lang="nb-NO" sz="5600" dirty="0" smtClean="0"/>
              <a:t>Forskningsgruppen fra </a:t>
            </a:r>
            <a:r>
              <a:rPr lang="nb-NO" sz="5600" dirty="0" err="1" smtClean="0"/>
              <a:t>Lindkjøping</a:t>
            </a:r>
            <a:r>
              <a:rPr lang="nb-NO" sz="5600" dirty="0" smtClean="0"/>
              <a:t>  har bidratt vesentlig i forskningen omkring immunrespons ved </a:t>
            </a:r>
            <a:r>
              <a:rPr lang="nb-NO" sz="5600" dirty="0" err="1" smtClean="0"/>
              <a:t>borreliainfeksjon</a:t>
            </a:r>
            <a:r>
              <a:rPr lang="nb-NO" sz="5600" dirty="0" smtClean="0"/>
              <a:t> og viser at det finnes endringer som kan gi grobunn for vedvarende inflammasjon og </a:t>
            </a:r>
            <a:r>
              <a:rPr lang="nb-NO" sz="5600" dirty="0" err="1" smtClean="0"/>
              <a:t>vevsskade</a:t>
            </a:r>
            <a:r>
              <a:rPr lang="nb-NO" sz="5600" dirty="0" smtClean="0"/>
              <a:t>.</a:t>
            </a:r>
          </a:p>
          <a:p>
            <a:pPr>
              <a:defRPr/>
            </a:pPr>
            <a:r>
              <a:rPr lang="nb-NO" sz="5600" b="1" dirty="0" smtClean="0"/>
              <a:t>Er dette psykisk syke pasienter?  </a:t>
            </a:r>
            <a:r>
              <a:rPr lang="nb-NO" sz="5600" dirty="0" smtClean="0"/>
              <a:t>Dette ble ikke støttet av vårt studie</a:t>
            </a:r>
          </a:p>
          <a:p>
            <a:pPr>
              <a:defRPr/>
            </a:pPr>
            <a:r>
              <a:rPr lang="nb-NO" sz="5600" b="1" dirty="0" smtClean="0"/>
              <a:t>Hva med </a:t>
            </a:r>
            <a:r>
              <a:rPr lang="nb-NO" sz="5600" b="1" dirty="0" err="1" smtClean="0"/>
              <a:t>co-infeksjon</a:t>
            </a:r>
            <a:r>
              <a:rPr lang="nb-NO" sz="5600" b="1" dirty="0" smtClean="0"/>
              <a:t> med andre flåttbårne patogener </a:t>
            </a:r>
            <a:r>
              <a:rPr lang="nb-NO" sz="5600" dirty="0" smtClean="0"/>
              <a:t>som TBE, </a:t>
            </a:r>
            <a:r>
              <a:rPr lang="nb-NO" sz="5600" dirty="0" err="1" smtClean="0"/>
              <a:t>anaplasma</a:t>
            </a:r>
            <a:r>
              <a:rPr lang="nb-NO" sz="5600" dirty="0" smtClean="0"/>
              <a:t> eller Babesia? Vi har ingen sterk mistanke om en slik sammenheng ut fra klinikk og funn, men vi kunne ha uttalt oss med større sikkerhet om dette dersom vi hadde teste for mer enn TBE. </a:t>
            </a:r>
          </a:p>
          <a:p>
            <a:pPr>
              <a:defRPr/>
            </a:pPr>
            <a:r>
              <a:rPr lang="nb-NO" sz="5600" b="1" dirty="0" smtClean="0"/>
              <a:t>Er det en reaksjon på lik linje med det man kan si ved mange andre infeksjoner ?</a:t>
            </a:r>
          </a:p>
          <a:p>
            <a:pPr>
              <a:defRPr/>
            </a:pPr>
            <a:r>
              <a:rPr lang="nb-NO" sz="5600" b="1" dirty="0" smtClean="0"/>
              <a:t>Vi må forske mer, takk for meg. Spørsmål?</a:t>
            </a:r>
          </a:p>
          <a:p>
            <a:pPr>
              <a:defRPr/>
            </a:pPr>
            <a:endParaRPr lang="nb-NO" sz="5600" dirty="0" smtClean="0"/>
          </a:p>
          <a:p>
            <a:pPr>
              <a:defRPr/>
            </a:pPr>
            <a:endParaRPr lang="nb-NO" sz="4800" dirty="0" smtClean="0"/>
          </a:p>
          <a:p>
            <a:pPr>
              <a:defRPr/>
            </a:pPr>
            <a:endParaRPr lang="nb-NO" sz="4800" dirty="0" smtClean="0"/>
          </a:p>
          <a:p>
            <a:pPr>
              <a:defRPr/>
            </a:pPr>
            <a:endParaRPr lang="nb-NO" sz="4800" dirty="0" smtClean="0"/>
          </a:p>
          <a:p>
            <a:pPr>
              <a:defRPr/>
            </a:pPr>
            <a:endParaRPr lang="nb-NO" sz="4800" dirty="0" smtClean="0"/>
          </a:p>
          <a:p>
            <a:pPr>
              <a:defRPr/>
            </a:pPr>
            <a:endParaRPr lang="nb-NO" sz="4800" dirty="0" smtClean="0"/>
          </a:p>
          <a:p>
            <a:pPr>
              <a:defRPr/>
            </a:pPr>
            <a:endParaRPr lang="nb-NO" sz="4800" dirty="0" smtClean="0"/>
          </a:p>
          <a:p>
            <a:pPr>
              <a:defRPr/>
            </a:pPr>
            <a:endParaRPr lang="nb-NO" sz="4800" dirty="0" smtClean="0"/>
          </a:p>
          <a:p>
            <a:pPr>
              <a:defRPr/>
            </a:pPr>
            <a:endParaRPr lang="nb-NO" sz="4800" dirty="0" smtClean="0"/>
          </a:p>
          <a:p>
            <a:pPr>
              <a:defRPr/>
            </a:pPr>
            <a:endParaRPr lang="nb-NO" sz="4800" dirty="0" smtClean="0"/>
          </a:p>
          <a:p>
            <a:pPr>
              <a:defRPr/>
            </a:pPr>
            <a:endParaRPr lang="nb-NO" sz="4800" dirty="0" smtClean="0"/>
          </a:p>
          <a:p>
            <a:pPr>
              <a:defRPr/>
            </a:pPr>
            <a:endParaRPr lang="nb-NO" sz="4800" dirty="0" smtClean="0"/>
          </a:p>
          <a:p>
            <a:pPr>
              <a:defRPr/>
            </a:pPr>
            <a:endParaRPr lang="nb-NO" sz="48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endParaRPr lang="nb-NO" sz="1400" dirty="0" smtClean="0"/>
          </a:p>
          <a:p>
            <a:pPr>
              <a:defRPr/>
            </a:pPr>
            <a:r>
              <a:rPr lang="nb-NO" sz="1400" dirty="0" smtClean="0"/>
              <a:t>infeksjoner.</a:t>
            </a:r>
          </a:p>
          <a:p>
            <a:pPr>
              <a:defRPr/>
            </a:pPr>
            <a:endParaRPr lang="nb-NO" dirty="0" smtClean="0"/>
          </a:p>
        </p:txBody>
      </p:sp>
      <p:sp>
        <p:nvSpPr>
          <p:cNvPr id="65540" name="Plassholder for lysbilde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93EA18-90ED-4B85-9DE5-A5286667E5AE}" type="slidenum">
              <a:rPr lang="nb-NO" smtClean="0"/>
              <a:pPr/>
              <a:t>27</a:t>
            </a:fld>
            <a:endParaRPr lang="nb-NO"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Plassholder for lysbilde 1"/>
          <p:cNvSpPr>
            <a:spLocks noGrp="1" noRot="1" noChangeAspect="1" noTextEdit="1"/>
          </p:cNvSpPr>
          <p:nvPr>
            <p:ph type="sldImg"/>
          </p:nvPr>
        </p:nvSpPr>
        <p:spPr>
          <a:ln/>
        </p:spPr>
      </p:sp>
      <p:sp>
        <p:nvSpPr>
          <p:cNvPr id="110595" name="Plassholder for notater 2"/>
          <p:cNvSpPr>
            <a:spLocks noGrp="1"/>
          </p:cNvSpPr>
          <p:nvPr>
            <p:ph type="body" idx="1"/>
          </p:nvPr>
        </p:nvSpPr>
        <p:spPr>
          <a:noFill/>
          <a:ln/>
        </p:spPr>
        <p:txBody>
          <a:bodyPr/>
          <a:lstStyle/>
          <a:p>
            <a:endParaRPr lang="nb-NO" smtClean="0">
              <a:latin typeface="Arial" pitchFamily="34" charset="0"/>
            </a:endParaRPr>
          </a:p>
        </p:txBody>
      </p:sp>
      <p:sp>
        <p:nvSpPr>
          <p:cNvPr id="110596" name="Plassholder for lysbildenummer 3"/>
          <p:cNvSpPr>
            <a:spLocks noGrp="1"/>
          </p:cNvSpPr>
          <p:nvPr>
            <p:ph type="sldNum" sz="quarter" idx="5"/>
          </p:nvPr>
        </p:nvSpPr>
        <p:spPr>
          <a:noFill/>
        </p:spPr>
        <p:txBody>
          <a:bodyPr/>
          <a:lstStyle/>
          <a:p>
            <a:fld id="{CC76F5F9-95D1-45A3-8EAD-2A7B3F90B1B8}" type="slidenum">
              <a:rPr lang="nb-NO" smtClean="0">
                <a:latin typeface="Arial" pitchFamily="34" charset="0"/>
              </a:rPr>
              <a:pPr/>
              <a:t>29</a:t>
            </a:fld>
            <a:endParaRPr lang="nb-NO"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Plassholder for lysbilde 1"/>
          <p:cNvSpPr>
            <a:spLocks noGrp="1" noRot="1" noChangeAspect="1" noTextEdit="1"/>
          </p:cNvSpPr>
          <p:nvPr>
            <p:ph type="sldImg"/>
          </p:nvPr>
        </p:nvSpPr>
        <p:spPr>
          <a:xfrm>
            <a:off x="1143000" y="685800"/>
            <a:ext cx="4572000" cy="3429000"/>
          </a:xfrm>
          <a:ln/>
        </p:spPr>
      </p:sp>
      <p:sp>
        <p:nvSpPr>
          <p:cNvPr id="61443" name="Plassholder for notater 2"/>
          <p:cNvSpPr>
            <a:spLocks noGrp="1"/>
          </p:cNvSpPr>
          <p:nvPr>
            <p:ph type="body" idx="1"/>
          </p:nvPr>
        </p:nvSpPr>
        <p:spPr>
          <a:noFill/>
          <a:ln/>
        </p:spPr>
        <p:txBody>
          <a:bodyPr/>
          <a:lstStyle/>
          <a:p>
            <a:pPr eaLnBrk="1" hangingPunct="1"/>
            <a:endParaRPr lang="en-US" sz="2000" smtClean="0"/>
          </a:p>
        </p:txBody>
      </p:sp>
      <p:sp>
        <p:nvSpPr>
          <p:cNvPr id="61444" name="Plassholder for lysbildenummer 3"/>
          <p:cNvSpPr>
            <a:spLocks noGrp="1"/>
          </p:cNvSpPr>
          <p:nvPr>
            <p:ph type="sldNum" sz="quarter" idx="5"/>
          </p:nvPr>
        </p:nvSpPr>
        <p:spPr>
          <a:noFill/>
        </p:spPr>
        <p:txBody>
          <a:bodyPr/>
          <a:lstStyle/>
          <a:p>
            <a:fld id="{1F647F06-D617-46A7-AFCD-687914D73017}" type="slidenum">
              <a:rPr lang="en-US" smtClean="0"/>
              <a:pPr/>
              <a:t>31</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Plassholder for lysbilde 1"/>
          <p:cNvSpPr>
            <a:spLocks noGrp="1" noRot="1" noChangeAspect="1" noTextEdit="1"/>
          </p:cNvSpPr>
          <p:nvPr>
            <p:ph type="sldImg"/>
          </p:nvPr>
        </p:nvSpPr>
        <p:spPr>
          <a:xfrm>
            <a:off x="1196975" y="539750"/>
            <a:ext cx="4572000" cy="3429000"/>
          </a:xfrm>
          <a:ln/>
        </p:spPr>
      </p:sp>
      <p:sp>
        <p:nvSpPr>
          <p:cNvPr id="71683" name="Plassholder for notater 2"/>
          <p:cNvSpPr>
            <a:spLocks noGrp="1"/>
          </p:cNvSpPr>
          <p:nvPr>
            <p:ph type="body" idx="1"/>
          </p:nvPr>
        </p:nvSpPr>
        <p:spPr>
          <a:noFill/>
          <a:ln/>
        </p:spPr>
        <p:txBody>
          <a:bodyPr>
            <a:normAutofit/>
          </a:bodyPr>
          <a:lstStyle/>
          <a:p>
            <a:r>
              <a:rPr lang="nb-NO" sz="2000" dirty="0" smtClean="0"/>
              <a:t>Agens påvisning</a:t>
            </a:r>
          </a:p>
          <a:p>
            <a:pPr lvl="1"/>
            <a:r>
              <a:rPr lang="nb-NO" sz="2000" dirty="0" smtClean="0"/>
              <a:t>Dyrkning</a:t>
            </a:r>
          </a:p>
          <a:p>
            <a:pPr lvl="1"/>
            <a:r>
              <a:rPr lang="nb-NO" sz="2000" dirty="0" smtClean="0"/>
              <a:t>PCR (arvemateriale påvisning)</a:t>
            </a:r>
          </a:p>
          <a:p>
            <a:r>
              <a:rPr lang="nb-NO" sz="2000" dirty="0" smtClean="0"/>
              <a:t>Antistoff påvisning (to trinns testing i Europa og USA)</a:t>
            </a:r>
          </a:p>
          <a:p>
            <a:pPr lvl="1"/>
            <a:r>
              <a:rPr lang="nb-NO" sz="2000" dirty="0" err="1" smtClean="0"/>
              <a:t>Enzyme</a:t>
            </a:r>
            <a:r>
              <a:rPr lang="nb-NO" sz="2000" dirty="0" smtClean="0"/>
              <a:t> </a:t>
            </a:r>
            <a:r>
              <a:rPr lang="nb-NO" sz="2000" dirty="0" err="1" smtClean="0"/>
              <a:t>immuno</a:t>
            </a:r>
            <a:r>
              <a:rPr lang="nb-NO" sz="2000" dirty="0" smtClean="0"/>
              <a:t> </a:t>
            </a:r>
            <a:r>
              <a:rPr lang="nb-NO" sz="2000" dirty="0" err="1" smtClean="0"/>
              <a:t>assay</a:t>
            </a:r>
            <a:r>
              <a:rPr lang="nb-NO" sz="2000" dirty="0" smtClean="0"/>
              <a:t> (EIA)</a:t>
            </a:r>
          </a:p>
          <a:p>
            <a:r>
              <a:rPr lang="nb-NO" sz="2000" dirty="0" smtClean="0"/>
              <a:t>    -  Western blot (WB)</a:t>
            </a:r>
          </a:p>
          <a:p>
            <a:endParaRPr lang="nb-NO" sz="2000" dirty="0" smtClean="0"/>
          </a:p>
        </p:txBody>
      </p:sp>
      <p:sp>
        <p:nvSpPr>
          <p:cNvPr id="71684" name="Plassholder for lysbildenummer 3"/>
          <p:cNvSpPr txBox="1">
            <a:spLocks noGrp="1"/>
          </p:cNvSpPr>
          <p:nvPr/>
        </p:nvSpPr>
        <p:spPr bwMode="auto">
          <a:xfrm>
            <a:off x="3884120" y="8685413"/>
            <a:ext cx="2972280" cy="457126"/>
          </a:xfrm>
          <a:prstGeom prst="rect">
            <a:avLst/>
          </a:prstGeom>
          <a:noFill/>
          <a:ln w="9525">
            <a:noFill/>
            <a:miter lim="800000"/>
            <a:headEnd/>
            <a:tailEnd/>
          </a:ln>
        </p:spPr>
        <p:txBody>
          <a:bodyPr anchor="b"/>
          <a:lstStyle/>
          <a:p>
            <a:pPr algn="r"/>
            <a:fld id="{CBAFC3F4-78C2-40A8-818F-6CFE98368285}" type="slidenum">
              <a:rPr lang="nb-NO" sz="1200">
                <a:solidFill>
                  <a:prstClr val="black"/>
                </a:solidFill>
              </a:rPr>
              <a:pPr algn="r"/>
              <a:t>32</a:t>
            </a:fld>
            <a:endParaRPr lang="nb-NO" sz="12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3000" y="685800"/>
            <a:ext cx="4572000" cy="3429000"/>
          </a:xfrm>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BCA91A51-83DD-477B-9308-E2686476A51A}"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3000" y="685800"/>
            <a:ext cx="4572000" cy="3429000"/>
          </a:xfrm>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30E7C255-FD3D-4E0C-9608-73A41E248E2C}" type="slidenum">
              <a:rPr lang="nb-NO" smtClean="0">
                <a:solidFill>
                  <a:prstClr val="black"/>
                </a:solidFill>
              </a:rPr>
              <a:pPr/>
              <a:t>35</a:t>
            </a:fld>
            <a:endParaRPr lang="nb-NO">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3000" y="685800"/>
            <a:ext cx="4572000" cy="3429000"/>
          </a:xfrm>
        </p:spPr>
      </p:sp>
      <p:sp>
        <p:nvSpPr>
          <p:cNvPr id="3" name="Plassholder for notater 2"/>
          <p:cNvSpPr>
            <a:spLocks noGrp="1"/>
          </p:cNvSpPr>
          <p:nvPr>
            <p:ph type="body" idx="1"/>
          </p:nvPr>
        </p:nvSpPr>
        <p:spPr/>
        <p:txBody>
          <a:bodyPr>
            <a:normAutofit/>
          </a:bodyPr>
          <a:lstStyle/>
          <a:p>
            <a:r>
              <a:rPr lang="en-US" sz="2000" baseline="0" dirty="0" err="1" smtClean="0"/>
              <a:t>år</a:t>
            </a:r>
            <a:r>
              <a:rPr lang="en-US" sz="2000" baseline="0" dirty="0" smtClean="0"/>
              <a:t>.</a:t>
            </a:r>
            <a:endParaRPr lang="en-US" sz="2000" dirty="0"/>
          </a:p>
        </p:txBody>
      </p:sp>
      <p:sp>
        <p:nvSpPr>
          <p:cNvPr id="4" name="Plassholder for lysbildenummer 3"/>
          <p:cNvSpPr>
            <a:spLocks noGrp="1"/>
          </p:cNvSpPr>
          <p:nvPr>
            <p:ph type="sldNum" sz="quarter" idx="10"/>
          </p:nvPr>
        </p:nvSpPr>
        <p:spPr/>
        <p:txBody>
          <a:bodyPr/>
          <a:lstStyle/>
          <a:p>
            <a:fld id="{73EC8A29-5CD7-44F4-8692-753B82E1386A}" type="slidenum">
              <a:rPr lang="en-US" smtClean="0"/>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Plassholder for lysbilde 1"/>
          <p:cNvSpPr>
            <a:spLocks noGrp="1" noRot="1" noChangeAspect="1" noTextEdit="1"/>
          </p:cNvSpPr>
          <p:nvPr>
            <p:ph type="sldImg"/>
          </p:nvPr>
        </p:nvSpPr>
        <p:spPr>
          <a:xfrm>
            <a:off x="1143000" y="685800"/>
            <a:ext cx="4572000" cy="3429000"/>
          </a:xfrm>
          <a:ln/>
        </p:spPr>
      </p:sp>
      <p:sp>
        <p:nvSpPr>
          <p:cNvPr id="64515" name="Plassholder for notater 2"/>
          <p:cNvSpPr>
            <a:spLocks noGrp="1"/>
          </p:cNvSpPr>
          <p:nvPr>
            <p:ph type="body" idx="1"/>
          </p:nvPr>
        </p:nvSpPr>
        <p:spPr>
          <a:noFill/>
          <a:ln/>
        </p:spPr>
        <p:txBody>
          <a:bodyPr/>
          <a:lstStyle/>
          <a:p>
            <a:pPr eaLnBrk="1" hangingPunct="1">
              <a:spcBef>
                <a:spcPct val="0"/>
              </a:spcBef>
            </a:pPr>
            <a:r>
              <a:rPr lang="nb-NO" dirty="0" smtClean="0"/>
              <a:t>Antibiotikaveilederen er et oppslagsverk for bruk av antibiotika i og utenfor sykehus. Den er basert på veiledere fra Helse Vest RHF, Statens Helsetilsyn og infeksjonsmedisinsk avdeling, Ullevål. 2013</a:t>
            </a:r>
            <a:endParaRPr lang="en-US" dirty="0" smtClean="0"/>
          </a:p>
          <a:p>
            <a:pPr eaLnBrk="1" hangingPunct="1"/>
            <a:r>
              <a:rPr lang="nb-NO" dirty="0" smtClean="0"/>
              <a:t>Gen veileder: Ceftriaxon 100mg/kg x 1 i 14 dager.</a:t>
            </a:r>
          </a:p>
          <a:p>
            <a:pPr eaLnBrk="1" hangingPunct="1"/>
            <a:r>
              <a:rPr lang="nb-NO" dirty="0" smtClean="0"/>
              <a:t>Statens legemiddelverk 1999:</a:t>
            </a:r>
          </a:p>
          <a:p>
            <a:pPr lvl="1" eaLnBrk="1" hangingPunct="1"/>
            <a:r>
              <a:rPr lang="nb-NO" dirty="0" smtClean="0"/>
              <a:t>&lt; 8 år Penicillin G eller ceftriaxon i.v. i 14 dager.</a:t>
            </a:r>
          </a:p>
          <a:p>
            <a:pPr lvl="1" eaLnBrk="1" hangingPunct="1"/>
            <a:r>
              <a:rPr lang="nb-NO" dirty="0" smtClean="0"/>
              <a:t>&gt; 8 år Penicillin / ceftriaxon i.v.  I 14 dager eller Doksycyklin </a:t>
            </a:r>
            <a:r>
              <a:rPr lang="nb-NO" dirty="0" err="1" smtClean="0"/>
              <a:t>p.o</a:t>
            </a:r>
            <a:r>
              <a:rPr lang="nb-NO" dirty="0" smtClean="0"/>
              <a:t>. i 14 dager.</a:t>
            </a:r>
          </a:p>
        </p:txBody>
      </p:sp>
      <p:sp>
        <p:nvSpPr>
          <p:cNvPr id="64516" name="Plassholder for lysbildenummer 3"/>
          <p:cNvSpPr>
            <a:spLocks noGrp="1"/>
          </p:cNvSpPr>
          <p:nvPr>
            <p:ph type="sldNum" sz="quarter" idx="5"/>
          </p:nvPr>
        </p:nvSpPr>
        <p:spPr>
          <a:noFill/>
        </p:spPr>
        <p:txBody>
          <a:bodyPr/>
          <a:lstStyle/>
          <a:p>
            <a:fld id="{B6D9225C-3559-4595-B66B-62042102FE05}" type="slidenum">
              <a:rPr lang="nb-NO" smtClean="0"/>
              <a:pPr/>
              <a:t>37</a:t>
            </a:fld>
            <a:endParaRPr lang="nb-NO"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B8AC76EB-15C7-46F2-B4AF-65400D2D8DC8}" type="slidenum">
              <a:rPr lang="nb-NO" smtClean="0"/>
              <a:t>38</a:t>
            </a:fld>
            <a:endParaRPr lang="nb-NO"/>
          </a:p>
        </p:txBody>
      </p:sp>
    </p:spTree>
    <p:extLst>
      <p:ext uri="{BB962C8B-B14F-4D97-AF65-F5344CB8AC3E}">
        <p14:creationId xmlns:p14="http://schemas.microsoft.com/office/powerpoint/2010/main" val="2273378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3000" y="685800"/>
            <a:ext cx="4572000" cy="3429000"/>
          </a:xfrm>
        </p:spPr>
      </p:sp>
      <p:sp>
        <p:nvSpPr>
          <p:cNvPr id="3" name="Plassholder for notater 2"/>
          <p:cNvSpPr>
            <a:spLocks noGrp="1"/>
          </p:cNvSpPr>
          <p:nvPr>
            <p:ph type="body" idx="1"/>
          </p:nvPr>
        </p:nvSpPr>
        <p:spPr/>
        <p:txBody>
          <a:bodyPr>
            <a:normAutofit/>
          </a:bodyPr>
          <a:lstStyle/>
          <a:p>
            <a:r>
              <a:rPr lang="nb-NO" dirty="0" err="1" smtClean="0"/>
              <a:t>-Derfor</a:t>
            </a:r>
            <a:r>
              <a:rPr lang="nb-NO" baseline="0" dirty="0" smtClean="0"/>
              <a:t> har man startet arbeidet med </a:t>
            </a:r>
            <a:r>
              <a:rPr lang="nb-NO" baseline="0" dirty="0" err="1" smtClean="0"/>
              <a:t>BorrSci</a:t>
            </a:r>
            <a:r>
              <a:rPr lang="nb-NO" baseline="0" dirty="0" smtClean="0"/>
              <a:t> som betyr</a:t>
            </a:r>
            <a:endParaRPr lang="nb-NO" dirty="0"/>
          </a:p>
        </p:txBody>
      </p:sp>
      <p:sp>
        <p:nvSpPr>
          <p:cNvPr id="4" name="Plassholder for lysbildenummer 3"/>
          <p:cNvSpPr>
            <a:spLocks noGrp="1"/>
          </p:cNvSpPr>
          <p:nvPr>
            <p:ph type="sldNum" sz="quarter" idx="10"/>
          </p:nvPr>
        </p:nvSpPr>
        <p:spPr/>
        <p:txBody>
          <a:bodyPr/>
          <a:lstStyle/>
          <a:p>
            <a:fld id="{7FE13255-9EEE-4CB6-8F4E-BBBA39386B9B}" type="slidenum">
              <a:rPr lang="nb-NO" smtClean="0">
                <a:solidFill>
                  <a:prstClr val="black"/>
                </a:solidFill>
              </a:rPr>
              <a:pPr/>
              <a:t>39</a:t>
            </a:fld>
            <a:endParaRPr lang="nb-NO">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920713" y="686098"/>
            <a:ext cx="5016575" cy="3429000"/>
          </a:xfrm>
        </p:spPr>
      </p:sp>
      <p:sp>
        <p:nvSpPr>
          <p:cNvPr id="3" name="Plassholder for notater 2"/>
          <p:cNvSpPr>
            <a:spLocks noGrp="1"/>
          </p:cNvSpPr>
          <p:nvPr>
            <p:ph type="body" idx="1"/>
          </p:nvPr>
        </p:nvSpPr>
        <p:spPr/>
        <p:txBody>
          <a:bodyPr>
            <a:normAutofit/>
          </a:bodyPr>
          <a:lstStyle/>
          <a:p>
            <a:r>
              <a:rPr lang="nb-NO" dirty="0" smtClean="0"/>
              <a:t>Vurdere</a:t>
            </a:r>
            <a:r>
              <a:rPr lang="nb-NO" baseline="0" dirty="0" smtClean="0"/>
              <a:t> symptomer og </a:t>
            </a:r>
            <a:r>
              <a:rPr lang="nb-NO" baseline="0" dirty="0" err="1" smtClean="0"/>
              <a:t>labfunn</a:t>
            </a:r>
            <a:r>
              <a:rPr lang="nb-NO" baseline="0" dirty="0" smtClean="0"/>
              <a:t> hos pasienter i de to </a:t>
            </a:r>
            <a:r>
              <a:rPr lang="nb-NO" baseline="0" dirty="0" err="1" smtClean="0"/>
              <a:t>behandlingsarmene</a:t>
            </a:r>
            <a:r>
              <a:rPr lang="nb-NO" baseline="0" dirty="0" smtClean="0"/>
              <a:t>: Særlig tegn til aktiv infeksjon? </a:t>
            </a:r>
            <a:endParaRPr lang="nb-NO" dirty="0"/>
          </a:p>
        </p:txBody>
      </p:sp>
      <p:sp>
        <p:nvSpPr>
          <p:cNvPr id="4" name="Plassholder for lysbildenummer 3"/>
          <p:cNvSpPr>
            <a:spLocks noGrp="1"/>
          </p:cNvSpPr>
          <p:nvPr>
            <p:ph type="sldNum" sz="quarter" idx="10"/>
          </p:nvPr>
        </p:nvSpPr>
        <p:spPr/>
        <p:txBody>
          <a:bodyPr/>
          <a:lstStyle/>
          <a:p>
            <a:fld id="{7FE13255-9EEE-4CB6-8F4E-BBBA39386B9B}" type="slidenum">
              <a:rPr lang="nb-NO" smtClean="0">
                <a:solidFill>
                  <a:prstClr val="black"/>
                </a:solidFill>
              </a:rPr>
              <a:pPr/>
              <a:t>40</a:t>
            </a:fld>
            <a:endParaRPr lang="nb-NO">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BB572A7E-FF60-4D5D-97B9-E6823618DCA7}" type="slidenum">
              <a:rPr lang="nb-NO" smtClean="0"/>
              <a:t>41</a:t>
            </a:fld>
            <a:endParaRPr lang="nb-NO"/>
          </a:p>
        </p:txBody>
      </p:sp>
    </p:spTree>
    <p:extLst>
      <p:ext uri="{BB962C8B-B14F-4D97-AF65-F5344CB8AC3E}">
        <p14:creationId xmlns:p14="http://schemas.microsoft.com/office/powerpoint/2010/main" val="2888944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en-US" dirty="0" smtClean="0"/>
              <a:t>Thank you all for helping and supporting our work. Its also a lot of fun!</a:t>
            </a:r>
            <a:endParaRPr lang="en-US" dirty="0"/>
          </a:p>
        </p:txBody>
      </p:sp>
      <p:sp>
        <p:nvSpPr>
          <p:cNvPr id="4" name="Plassholder for lysbildenummer 3"/>
          <p:cNvSpPr>
            <a:spLocks noGrp="1"/>
          </p:cNvSpPr>
          <p:nvPr>
            <p:ph type="sldNum" sz="quarter" idx="10"/>
          </p:nvPr>
        </p:nvSpPr>
        <p:spPr/>
        <p:txBody>
          <a:bodyPr/>
          <a:lstStyle/>
          <a:p>
            <a:fld id="{24922715-A8D8-4A6A-B3DC-55798FE82951}" type="slidenum">
              <a:rPr lang="en-US" smtClean="0"/>
              <a:pPr/>
              <a:t>45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3000" y="685800"/>
            <a:ext cx="4572000" cy="3429000"/>
          </a:xfrm>
        </p:spPr>
      </p:sp>
      <p:sp>
        <p:nvSpPr>
          <p:cNvPr id="3" name="Plassholder for notater 2"/>
          <p:cNvSpPr>
            <a:spLocks noGrp="1"/>
          </p:cNvSpPr>
          <p:nvPr>
            <p:ph type="body" idx="1"/>
          </p:nvPr>
        </p:nvSpPr>
        <p:spPr/>
        <p:txBody>
          <a:bodyPr>
            <a:normAutofit/>
          </a:bodyPr>
          <a:lstStyle/>
          <a:p>
            <a:endParaRPr lang="en-US" dirty="0"/>
          </a:p>
        </p:txBody>
      </p:sp>
      <p:sp>
        <p:nvSpPr>
          <p:cNvPr id="4" name="Plassholder for lysbildenummer 3"/>
          <p:cNvSpPr>
            <a:spLocks noGrp="1"/>
          </p:cNvSpPr>
          <p:nvPr>
            <p:ph type="sldNum" sz="quarter" idx="10"/>
          </p:nvPr>
        </p:nvSpPr>
        <p:spPr/>
        <p:txBody>
          <a:bodyPr/>
          <a:lstStyle/>
          <a:p>
            <a:fld id="{4FF4DF94-3E00-4BA0-97B8-C8E2C939833E}"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13 arter </a:t>
            </a:r>
          </a:p>
          <a:p>
            <a:r>
              <a:rPr lang="nb-NO" dirty="0" smtClean="0"/>
              <a:t>7 faste.</a:t>
            </a:r>
            <a:r>
              <a:rPr lang="nb-NO" baseline="0" dirty="0" smtClean="0"/>
              <a:t> Nevn disse. </a:t>
            </a:r>
            <a:endParaRPr lang="nb-NO" dirty="0" smtClean="0"/>
          </a:p>
          <a:p>
            <a:r>
              <a:rPr lang="nb-NO" dirty="0" smtClean="0"/>
              <a:t>Flått er enten Generalister </a:t>
            </a:r>
            <a:r>
              <a:rPr lang="nb-NO" dirty="0" err="1" smtClean="0"/>
              <a:t>vs</a:t>
            </a:r>
            <a:r>
              <a:rPr lang="nb-NO" baseline="0" dirty="0" smtClean="0"/>
              <a:t> spesialister </a:t>
            </a:r>
          </a:p>
          <a:p>
            <a:r>
              <a:rPr lang="nb-NO" baseline="0" dirty="0" smtClean="0"/>
              <a:t>Noen flåttarter spesialiserer seg på å suge blod fra en enkel </a:t>
            </a:r>
            <a:r>
              <a:rPr lang="nb-NO" baseline="0" dirty="0" err="1" smtClean="0"/>
              <a:t>vert.I</a:t>
            </a:r>
            <a:r>
              <a:rPr lang="nb-NO" baseline="0" dirty="0" smtClean="0"/>
              <a:t>. </a:t>
            </a:r>
            <a:r>
              <a:rPr lang="nb-NO" baseline="0" dirty="0" err="1" smtClean="0"/>
              <a:t>Lividus</a:t>
            </a:r>
            <a:r>
              <a:rPr lang="nb-NO" baseline="0" dirty="0" smtClean="0"/>
              <a:t> (sandsvaleflått). 99% av flåtten fester seg på sandsvaler. </a:t>
            </a:r>
          </a:p>
          <a:p>
            <a:r>
              <a:rPr lang="nb-NO" baseline="0" dirty="0" err="1" smtClean="0"/>
              <a:t>Hexagonus</a:t>
            </a:r>
            <a:r>
              <a:rPr lang="nb-NO" baseline="0" dirty="0" smtClean="0"/>
              <a:t> (piggsvinflått) og Argas (</a:t>
            </a:r>
            <a:r>
              <a:rPr lang="nb-NO" baseline="0" dirty="0" err="1" smtClean="0"/>
              <a:t>flaggermusflått</a:t>
            </a:r>
            <a:r>
              <a:rPr lang="nb-NO" baseline="0" dirty="0" smtClean="0"/>
              <a:t>)</a:t>
            </a:r>
          </a:p>
          <a:p>
            <a:r>
              <a:rPr lang="nb-NO" baseline="0" dirty="0" smtClean="0"/>
              <a:t>Slike flått oppholder seg ofte reder/hi hvor den </a:t>
            </a:r>
            <a:r>
              <a:rPr lang="nb-NO" baseline="0" dirty="0" err="1" smtClean="0"/>
              <a:t>foreetrukne</a:t>
            </a:r>
            <a:r>
              <a:rPr lang="nb-NO" baseline="0" dirty="0" smtClean="0"/>
              <a:t> verten holder til. </a:t>
            </a:r>
          </a:p>
          <a:p>
            <a:pPr marL="0" indent="0">
              <a:buNone/>
            </a:pPr>
            <a:r>
              <a:rPr lang="nb-NO" baseline="0" dirty="0" smtClean="0"/>
              <a:t>Andre flått er generalister. Kan suge blod fra ulike pattedyr, fugler, reptiler. </a:t>
            </a:r>
          </a:p>
          <a:p>
            <a:pPr marL="285750" indent="-285750">
              <a:buAutoNum type="romanUcPeriod"/>
            </a:pPr>
            <a:r>
              <a:rPr lang="nb-NO" baseline="0" dirty="0" smtClean="0"/>
              <a:t>Ricinus Skogflåtten (generalist). </a:t>
            </a:r>
            <a:r>
              <a:rPr lang="nb-NO" baseline="0" dirty="0" err="1" smtClean="0"/>
              <a:t>Generlister</a:t>
            </a:r>
            <a:r>
              <a:rPr lang="nb-NO" baseline="0" dirty="0" smtClean="0"/>
              <a:t> finnes ofte i vegetasjon, venter på at dyr skal komme forbi. Hjortedyr (som streifer mye rundt) blir oftere bitt av slike arter. </a:t>
            </a:r>
          </a:p>
          <a:p>
            <a:pPr marL="0" indent="0">
              <a:buNone/>
            </a:pPr>
            <a:r>
              <a:rPr lang="nb-NO" baseline="0" dirty="0" smtClean="0"/>
              <a:t>Noen dyr mer utsatt. Mus er vert for omtrent 300 flåttarter. </a:t>
            </a:r>
          </a:p>
        </p:txBody>
      </p:sp>
      <p:sp>
        <p:nvSpPr>
          <p:cNvPr id="4" name="Plassholder for lysbildenummer 3"/>
          <p:cNvSpPr>
            <a:spLocks noGrp="1"/>
          </p:cNvSpPr>
          <p:nvPr>
            <p:ph type="sldNum" sz="quarter" idx="10"/>
          </p:nvPr>
        </p:nvSpPr>
        <p:spPr/>
        <p:txBody>
          <a:bodyPr/>
          <a:lstStyle/>
          <a:p>
            <a:fld id="{B8AC76EB-15C7-46F2-B4AF-65400D2D8DC8}" type="slidenum">
              <a:rPr lang="nb-NO" smtClean="0"/>
              <a:t>4</a:t>
            </a:fld>
            <a:endParaRPr lang="nb-NO"/>
          </a:p>
        </p:txBody>
      </p:sp>
    </p:spTree>
    <p:extLst>
      <p:ext uri="{BB962C8B-B14F-4D97-AF65-F5344CB8AC3E}">
        <p14:creationId xmlns:p14="http://schemas.microsoft.com/office/powerpoint/2010/main" val="4075242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dirty="0" smtClean="0">
                <a:solidFill>
                  <a:schemeClr val="tx1"/>
                </a:solidFill>
                <a:latin typeface="+mn-lt"/>
                <a:ea typeface="+mn-ea"/>
                <a:cs typeface="+mn-cs"/>
              </a:rPr>
              <a:t>Generalist, mange vertsdyr </a:t>
            </a:r>
          </a:p>
          <a:p>
            <a:r>
              <a:rPr lang="nb-NO" sz="1200" b="0" i="0" u="none" strike="noStrike" kern="1200" baseline="0" dirty="0" smtClean="0">
                <a:solidFill>
                  <a:schemeClr val="tx1"/>
                </a:solidFill>
                <a:latin typeface="+mn-lt"/>
                <a:ea typeface="+mn-ea"/>
                <a:cs typeface="+mn-cs"/>
              </a:rPr>
              <a:t>Flått er liten </a:t>
            </a:r>
          </a:p>
          <a:p>
            <a:r>
              <a:rPr lang="nb-NO" sz="1200" b="0" i="0" u="none" strike="noStrike" kern="1200" baseline="0" dirty="0" smtClean="0">
                <a:solidFill>
                  <a:schemeClr val="tx1"/>
                </a:solidFill>
                <a:latin typeface="+mn-lt"/>
                <a:ea typeface="+mn-ea"/>
                <a:cs typeface="+mn-cs"/>
              </a:rPr>
              <a:t>Hunnens overflate er delvis myk </a:t>
            </a:r>
            <a:r>
              <a:rPr lang="nb-NO" sz="1200" b="0" i="0" u="none" strike="noStrike" kern="1200" baseline="0" dirty="0" smtClean="0">
                <a:solidFill>
                  <a:schemeClr val="tx1"/>
                </a:solidFill>
                <a:latin typeface="+mn-lt"/>
                <a:ea typeface="+mn-ea"/>
                <a:cs typeface="+mn-cs"/>
                <a:sym typeface="Wingdings" panose="05000000000000000000" pitchFamily="2" charset="2"/>
              </a:rPr>
              <a:t> kan ekspandere. </a:t>
            </a:r>
            <a:endParaRPr lang="nb-NO" sz="1200" b="0" i="0" u="none" strike="noStrike" kern="1200" baseline="0" dirty="0" smtClean="0">
              <a:solidFill>
                <a:schemeClr val="tx1"/>
              </a:solidFill>
              <a:latin typeface="+mn-lt"/>
              <a:ea typeface="+mn-ea"/>
              <a:cs typeface="+mn-cs"/>
            </a:endParaRPr>
          </a:p>
          <a:p>
            <a:endParaRPr lang="nb-NO" sz="1200" b="0" i="0" u="none" strike="noStrike" kern="1200" baseline="0" dirty="0" smtClean="0">
              <a:solidFill>
                <a:schemeClr val="tx1"/>
              </a:solidFill>
              <a:latin typeface="+mn-lt"/>
              <a:ea typeface="+mn-ea"/>
              <a:cs typeface="+mn-cs"/>
            </a:endParaRPr>
          </a:p>
        </p:txBody>
      </p:sp>
      <p:sp>
        <p:nvSpPr>
          <p:cNvPr id="4" name="Plassholder for lysbildenummer 3"/>
          <p:cNvSpPr>
            <a:spLocks noGrp="1"/>
          </p:cNvSpPr>
          <p:nvPr>
            <p:ph type="sldNum" sz="quarter" idx="10"/>
          </p:nvPr>
        </p:nvSpPr>
        <p:spPr/>
        <p:txBody>
          <a:bodyPr/>
          <a:lstStyle/>
          <a:p>
            <a:fld id="{B8AC76EB-15C7-46F2-B4AF-65400D2D8DC8}" type="slidenum">
              <a:rPr lang="nb-NO" smtClean="0"/>
              <a:t>5</a:t>
            </a:fld>
            <a:endParaRPr lang="nb-NO"/>
          </a:p>
        </p:txBody>
      </p:sp>
    </p:spTree>
    <p:extLst>
      <p:ext uri="{BB962C8B-B14F-4D97-AF65-F5344CB8AC3E}">
        <p14:creationId xmlns:p14="http://schemas.microsoft.com/office/powerpoint/2010/main" val="1480464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Plassholder for lysbilde 1"/>
          <p:cNvSpPr>
            <a:spLocks noGrp="1" noRot="1" noChangeAspect="1" noTextEdit="1"/>
          </p:cNvSpPr>
          <p:nvPr>
            <p:ph type="sldImg"/>
          </p:nvPr>
        </p:nvSpPr>
        <p:spPr>
          <a:xfrm>
            <a:off x="1143000" y="685800"/>
            <a:ext cx="4572000" cy="3429000"/>
          </a:xfrm>
          <a:ln/>
        </p:spPr>
      </p:sp>
      <p:sp>
        <p:nvSpPr>
          <p:cNvPr id="48131" name="Plassholder for notater 2"/>
          <p:cNvSpPr>
            <a:spLocks noGrp="1"/>
          </p:cNvSpPr>
          <p:nvPr>
            <p:ph type="body" idx="1"/>
          </p:nvPr>
        </p:nvSpPr>
        <p:spPr>
          <a:noFill/>
          <a:ln/>
        </p:spPr>
        <p:txBody>
          <a:bodyPr/>
          <a:lstStyle/>
          <a:p>
            <a:pPr eaLnBrk="1" hangingPunct="1"/>
            <a:endParaRPr lang="nb-NO" sz="1600" dirty="0" smtClean="0"/>
          </a:p>
        </p:txBody>
      </p:sp>
      <p:sp>
        <p:nvSpPr>
          <p:cNvPr id="48132" name="Plassholder for lysbildenummer 3"/>
          <p:cNvSpPr>
            <a:spLocks noGrp="1"/>
          </p:cNvSpPr>
          <p:nvPr>
            <p:ph type="sldNum" sz="quarter" idx="5"/>
          </p:nvPr>
        </p:nvSpPr>
        <p:spPr>
          <a:noFill/>
        </p:spPr>
        <p:txBody>
          <a:bodyPr/>
          <a:lstStyle/>
          <a:p>
            <a:fld id="{35CA7C29-3C72-4003-8D57-BEACC0F2C895}" type="slidenum">
              <a:rPr lang="nb-NO" smtClean="0"/>
              <a:pPr/>
              <a:t>6</a:t>
            </a:fld>
            <a:endParaRPr lang="nb-NO"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Elefant i rommet?</a:t>
            </a:r>
          </a:p>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Flåtten kan være bærer av mange smittestoffer. Men det er ikke gitt at alle mikrobene som har blitt funnet i fransk flått også finnes i norsk flått, da det er regionale forskjeller på dette. Det er heller ikke gitt at en mikrobe som finnes i flåtten automatisk gir sykdom hos mennesker/dyr. </a:t>
            </a:r>
          </a:p>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Hva bør jeg egentlig si her?</a:t>
            </a:r>
            <a:r>
              <a:rPr lang="nb-NO" baseline="0" dirty="0" smtClean="0"/>
              <a:t> </a:t>
            </a:r>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b-NO" dirty="0" err="1" smtClean="0"/>
              <a:t>Borrelia</a:t>
            </a:r>
            <a:r>
              <a:rPr lang="nb-NO" baseline="0" dirty="0" smtClean="0"/>
              <a:t> – Høy forekomst. Norge generelt? </a:t>
            </a:r>
            <a:endParaRPr lang="nb-NO" dirty="0" smtClean="0"/>
          </a:p>
          <a:p>
            <a:r>
              <a:rPr lang="nb-NO" sz="1200" kern="1200" dirty="0" err="1" smtClean="0">
                <a:solidFill>
                  <a:schemeClr val="tx1"/>
                </a:solidFill>
                <a:effectLst/>
                <a:latin typeface="+mn-lt"/>
                <a:ea typeface="+mn-ea"/>
                <a:cs typeface="+mn-cs"/>
              </a:rPr>
              <a:t>Anaplasma</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phagocytophilum</a:t>
            </a:r>
            <a:r>
              <a:rPr lang="nb-NO" sz="1200" kern="1200" dirty="0" smtClean="0">
                <a:solidFill>
                  <a:schemeClr val="tx1"/>
                </a:solidFill>
                <a:effectLst/>
                <a:latin typeface="+mn-lt"/>
                <a:ea typeface="+mn-ea"/>
                <a:cs typeface="+mn-cs"/>
              </a:rPr>
              <a:t>. Bakterie. Vanligste flåttoverførte sykdommen på sau i Norge, rammer 300 000 sau årlig (</a:t>
            </a:r>
            <a:r>
              <a:rPr lang="nb-NO" sz="1200" kern="1200" dirty="0" err="1" smtClean="0">
                <a:solidFill>
                  <a:schemeClr val="tx1"/>
                </a:solidFill>
                <a:effectLst/>
                <a:latin typeface="+mn-lt"/>
                <a:ea typeface="+mn-ea"/>
                <a:cs typeface="+mn-cs"/>
              </a:rPr>
              <a:t>sjodogg</a:t>
            </a:r>
            <a:r>
              <a:rPr lang="nb-NO" sz="1200" kern="1200" dirty="0" smtClean="0">
                <a:solidFill>
                  <a:schemeClr val="tx1"/>
                </a:solidFill>
                <a:effectLst/>
                <a:latin typeface="+mn-lt"/>
                <a:ea typeface="+mn-ea"/>
                <a:cs typeface="+mn-cs"/>
              </a:rPr>
              <a:t>).  Rapportert 9 tilfeller hos mennesker i Norge. 10-16% har antistoffer i blodet mot denne </a:t>
            </a:r>
            <a:r>
              <a:rPr lang="nb-NO" sz="1200" kern="1200" dirty="0" err="1" smtClean="0">
                <a:solidFill>
                  <a:schemeClr val="tx1"/>
                </a:solidFill>
                <a:effectLst/>
                <a:latin typeface="+mn-lt"/>
                <a:ea typeface="+mn-ea"/>
                <a:cs typeface="+mn-cs"/>
              </a:rPr>
              <a:t>bakterien.Sannsynligvis</a:t>
            </a:r>
            <a:r>
              <a:rPr lang="nb-NO" sz="1200" kern="1200" dirty="0" smtClean="0">
                <a:solidFill>
                  <a:schemeClr val="tx1"/>
                </a:solidFill>
                <a:effectLst/>
                <a:latin typeface="+mn-lt"/>
                <a:ea typeface="+mn-ea"/>
                <a:cs typeface="+mn-cs"/>
              </a:rPr>
              <a:t> får de fleste som blir smittet ingen eller milde symptomer.</a:t>
            </a:r>
          </a:p>
          <a:p>
            <a:pPr marL="0" marR="0" indent="0" algn="l" defTabSz="9144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Bakterie. påvist i flått i mange europeiske land senere årene, og 5-7 % av undersøkte norske flått har denne bakterien. Sykdommen rammer stort sett personer med dårlig immunforsvar. Sannsynligvis får de fleste som blir smittet ingen symptomer.</a:t>
            </a:r>
          </a:p>
          <a:p>
            <a:r>
              <a:rPr lang="nb-NO" sz="1200" kern="1200" dirty="0" err="1" smtClean="0">
                <a:solidFill>
                  <a:schemeClr val="tx1"/>
                </a:solidFill>
                <a:effectLst/>
                <a:latin typeface="+mn-lt"/>
                <a:ea typeface="+mn-ea"/>
                <a:cs typeface="+mn-cs"/>
              </a:rPr>
              <a:t>Neoehrlichia</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Bakterie. påvist i flått i mange europeiske land senere årene, og 5-7 % av undersøkte norske flått har denne bakterien. Sykdommen rammer stort sett personer med dårlig immunforsvar. Sannsynligvis får de fleste som blir smittet ingen symptomer.</a:t>
            </a:r>
          </a:p>
          <a:p>
            <a:pPr marL="0" marR="0" indent="0" algn="l" defTabSz="914400" rtl="0" eaLnBrk="1" fontAlgn="auto" latinLnBrk="0" hangingPunct="1">
              <a:lnSpc>
                <a:spcPct val="100000"/>
              </a:lnSpc>
              <a:spcBef>
                <a:spcPts val="0"/>
              </a:spcBef>
              <a:spcAft>
                <a:spcPts val="0"/>
              </a:spcAft>
              <a:buClrTx/>
              <a:buSzTx/>
              <a:buFontTx/>
              <a:buNone/>
              <a:tabLst/>
              <a:defRPr/>
            </a:pPr>
            <a:endParaRPr lang="nb-NO" sz="1200" kern="1200" dirty="0" smtClean="0">
              <a:solidFill>
                <a:schemeClr val="tx1"/>
              </a:solidFill>
              <a:effectLst/>
              <a:latin typeface="+mn-lt"/>
              <a:ea typeface="+mn-ea"/>
              <a:cs typeface="+mn-cs"/>
            </a:endParaRPr>
          </a:p>
          <a:p>
            <a:endParaRPr lang="nb-NO" sz="1200" kern="1200" dirty="0" smtClean="0">
              <a:solidFill>
                <a:schemeClr val="tx1"/>
              </a:solidFill>
              <a:effectLst/>
              <a:latin typeface="+mn-lt"/>
              <a:ea typeface="+mn-ea"/>
              <a:cs typeface="+mn-cs"/>
            </a:endParaRPr>
          </a:p>
          <a:p>
            <a:r>
              <a:rPr lang="nb-NO" sz="1200" kern="1200" dirty="0" err="1" smtClean="0">
                <a:solidFill>
                  <a:schemeClr val="tx1"/>
                </a:solidFill>
                <a:effectLst/>
                <a:latin typeface="+mn-lt"/>
                <a:ea typeface="+mn-ea"/>
                <a:cs typeface="+mn-cs"/>
              </a:rPr>
              <a:t>Babesiose</a:t>
            </a:r>
            <a:r>
              <a:rPr lang="nb-NO" sz="1200" kern="1200" dirty="0" smtClean="0">
                <a:solidFill>
                  <a:schemeClr val="tx1"/>
                </a:solidFill>
                <a:effectLst/>
                <a:latin typeface="+mn-lt"/>
                <a:ea typeface="+mn-ea"/>
                <a:cs typeface="+mn-cs"/>
              </a:rPr>
              <a:t>. Parasitt. nært beslektet med malariaparasitten. Storfe (</a:t>
            </a:r>
            <a:r>
              <a:rPr lang="nb-NO" sz="1200" kern="1200" dirty="0" err="1" smtClean="0">
                <a:solidFill>
                  <a:schemeClr val="tx1"/>
                </a:solidFill>
                <a:effectLst/>
                <a:latin typeface="+mn-lt"/>
                <a:ea typeface="+mn-ea"/>
                <a:cs typeface="+mn-cs"/>
              </a:rPr>
              <a:t>blodpiss</a:t>
            </a:r>
            <a:r>
              <a:rPr lang="nb-NO" sz="1200" kern="1200" dirty="0" smtClean="0">
                <a:solidFill>
                  <a:schemeClr val="tx1"/>
                </a:solidFill>
                <a:effectLst/>
                <a:latin typeface="+mn-lt"/>
                <a:ea typeface="+mn-ea"/>
                <a:cs typeface="+mn-cs"/>
              </a:rPr>
              <a:t>).og som hos mennesker kan gi liknende symptomer som malaria.1 kjent tilfelle i </a:t>
            </a:r>
            <a:r>
              <a:rPr lang="nb-NO" sz="1200" kern="1200" dirty="0" err="1" smtClean="0">
                <a:solidFill>
                  <a:schemeClr val="tx1"/>
                </a:solidFill>
                <a:effectLst/>
                <a:latin typeface="+mn-lt"/>
                <a:ea typeface="+mn-ea"/>
                <a:cs typeface="+mn-cs"/>
              </a:rPr>
              <a:t>norge</a:t>
            </a:r>
            <a:r>
              <a:rPr lang="nb-NO" sz="1200" kern="1200" dirty="0" smtClean="0">
                <a:solidFill>
                  <a:schemeClr val="tx1"/>
                </a:solidFill>
                <a:effectLst/>
                <a:latin typeface="+mn-lt"/>
                <a:ea typeface="+mn-ea"/>
                <a:cs typeface="+mn-cs"/>
              </a:rPr>
              <a:t>. Mann som fjernet milten.</a:t>
            </a:r>
          </a:p>
          <a:p>
            <a:r>
              <a:rPr lang="nb-NO" sz="1200" kern="1200" dirty="0" err="1" smtClean="0">
                <a:solidFill>
                  <a:schemeClr val="tx1"/>
                </a:solidFill>
                <a:effectLst/>
                <a:latin typeface="+mn-lt"/>
                <a:ea typeface="+mn-ea"/>
                <a:cs typeface="+mn-cs"/>
              </a:rPr>
              <a:t>Bartonellose</a:t>
            </a:r>
            <a:endParaRPr lang="nb-NO" sz="1200" kern="1200" dirty="0" smtClean="0">
              <a:solidFill>
                <a:schemeClr val="tx1"/>
              </a:solidFill>
              <a:effectLst/>
              <a:latin typeface="+mn-lt"/>
              <a:ea typeface="+mn-ea"/>
              <a:cs typeface="+mn-cs"/>
            </a:endParaRPr>
          </a:p>
          <a:p>
            <a:r>
              <a:rPr lang="nb-NO" sz="1200" kern="1200" dirty="0" smtClean="0">
                <a:solidFill>
                  <a:schemeClr val="tx1"/>
                </a:solidFill>
                <a:effectLst/>
                <a:latin typeface="+mn-lt"/>
                <a:ea typeface="+mn-ea"/>
                <a:cs typeface="+mn-cs"/>
              </a:rPr>
              <a:t>Bakterien er mest kjent for å forårsake katteklorfeber (</a:t>
            </a:r>
            <a:r>
              <a:rPr lang="nb-NO" sz="1200" kern="1200" dirty="0" err="1" smtClean="0">
                <a:solidFill>
                  <a:schemeClr val="tx1"/>
                </a:solidFill>
                <a:effectLst/>
                <a:latin typeface="+mn-lt"/>
                <a:ea typeface="+mn-ea"/>
                <a:cs typeface="+mn-cs"/>
              </a:rPr>
              <a:t>cat-scratch-disease</a:t>
            </a:r>
            <a:r>
              <a:rPr lang="nb-NO" sz="1200" kern="1200" dirty="0" smtClean="0">
                <a:solidFill>
                  <a:schemeClr val="tx1"/>
                </a:solidFill>
                <a:effectLst/>
                <a:latin typeface="+mn-lt"/>
                <a:ea typeface="+mn-ea"/>
                <a:cs typeface="+mn-cs"/>
              </a:rPr>
              <a:t>), der bakterien </a:t>
            </a:r>
            <a:r>
              <a:rPr lang="nb-NO" sz="1200" kern="1200" dirty="0" err="1" smtClean="0">
                <a:solidFill>
                  <a:schemeClr val="tx1"/>
                </a:solidFill>
                <a:effectLst/>
                <a:latin typeface="+mn-lt"/>
                <a:ea typeface="+mn-ea"/>
                <a:cs typeface="+mn-cs"/>
              </a:rPr>
              <a:t>Bartonella</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henselae</a:t>
            </a:r>
            <a:r>
              <a:rPr lang="nb-NO" sz="1200" kern="1200" dirty="0" smtClean="0">
                <a:solidFill>
                  <a:schemeClr val="tx1"/>
                </a:solidFill>
                <a:effectLst/>
                <a:latin typeface="+mn-lt"/>
                <a:ea typeface="+mn-ea"/>
                <a:cs typeface="+mn-cs"/>
              </a:rPr>
              <a:t> overføres ved kattebitt eller kloring. Flere studier har vist at bakterien også smitter via skogflått og blodsugende insekter. </a:t>
            </a:r>
            <a:r>
              <a:rPr lang="en-US" sz="1200" kern="1200" dirty="0" err="1" smtClean="0">
                <a:solidFill>
                  <a:schemeClr val="tx1"/>
                </a:solidFill>
                <a:effectLst/>
                <a:latin typeface="+mn-lt"/>
                <a:ea typeface="+mn-ea"/>
                <a:cs typeface="+mn-cs"/>
              </a:rPr>
              <a:t>Ingen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kjente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tilfeller</a:t>
            </a:r>
            <a:r>
              <a:rPr lang="en-US" sz="1200" kern="1200" dirty="0" smtClean="0">
                <a:solidFill>
                  <a:schemeClr val="tx1"/>
                </a:solidFill>
                <a:effectLst/>
                <a:latin typeface="+mn-lt"/>
                <a:ea typeface="+mn-ea"/>
                <a:cs typeface="+mn-cs"/>
              </a:rPr>
              <a:t> I </a:t>
            </a:r>
            <a:r>
              <a:rPr lang="en-US" sz="1200" kern="1200" dirty="0" err="1" smtClean="0">
                <a:solidFill>
                  <a:schemeClr val="tx1"/>
                </a:solidFill>
                <a:effectLst/>
                <a:latin typeface="+mn-lt"/>
                <a:ea typeface="+mn-ea"/>
                <a:cs typeface="+mn-cs"/>
              </a:rPr>
              <a:t>Norge</a:t>
            </a:r>
            <a:r>
              <a:rPr lang="en-US" sz="1200" kern="1200" dirty="0" smtClean="0">
                <a:solidFill>
                  <a:schemeClr val="tx1"/>
                </a:solidFill>
                <a:effectLst/>
                <a:latin typeface="+mn-lt"/>
                <a:ea typeface="+mn-ea"/>
                <a:cs typeface="+mn-cs"/>
              </a:rPr>
              <a:t>. </a:t>
            </a:r>
            <a:endParaRPr lang="nb-NO" sz="1200" kern="1200" dirty="0" smtClean="0">
              <a:solidFill>
                <a:schemeClr val="tx1"/>
              </a:solidFill>
              <a:effectLst/>
              <a:latin typeface="+mn-lt"/>
              <a:ea typeface="+mn-ea"/>
              <a:cs typeface="+mn-cs"/>
            </a:endParaRPr>
          </a:p>
          <a:p>
            <a:r>
              <a:rPr lang="nb-NO" sz="1200" b="1" kern="1200" dirty="0" err="1" smtClean="0">
                <a:solidFill>
                  <a:schemeClr val="tx1"/>
                </a:solidFill>
                <a:effectLst/>
                <a:latin typeface="+mn-lt"/>
                <a:ea typeface="+mn-ea"/>
                <a:cs typeface="+mn-cs"/>
              </a:rPr>
              <a:t>Borrelia</a:t>
            </a:r>
            <a:r>
              <a:rPr lang="nb-NO" sz="1200" b="1" kern="1200" dirty="0" smtClean="0">
                <a:solidFill>
                  <a:schemeClr val="tx1"/>
                </a:solidFill>
                <a:effectLst/>
                <a:latin typeface="+mn-lt"/>
                <a:ea typeface="+mn-ea"/>
                <a:cs typeface="+mn-cs"/>
              </a:rPr>
              <a:t> </a:t>
            </a:r>
            <a:r>
              <a:rPr lang="nb-NO" sz="1200" b="1" kern="1200" dirty="0" err="1" smtClean="0">
                <a:solidFill>
                  <a:schemeClr val="tx1"/>
                </a:solidFill>
                <a:effectLst/>
                <a:latin typeface="+mn-lt"/>
                <a:ea typeface="+mn-ea"/>
                <a:cs typeface="+mn-cs"/>
              </a:rPr>
              <a:t>miyamotoi</a:t>
            </a:r>
            <a:r>
              <a:rPr lang="nb-NO" sz="1200" kern="1200" dirty="0" smtClean="0">
                <a:solidFill>
                  <a:schemeClr val="tx1"/>
                </a:solidFill>
                <a:effectLst/>
                <a:latin typeface="+mn-lt"/>
                <a:ea typeface="+mn-ea"/>
                <a:cs typeface="+mn-cs"/>
              </a:rPr>
              <a:t> </a:t>
            </a:r>
          </a:p>
          <a:p>
            <a:r>
              <a:rPr lang="nb-NO" sz="1200" kern="1200" dirty="0" smtClean="0">
                <a:solidFill>
                  <a:schemeClr val="tx1"/>
                </a:solidFill>
                <a:effectLst/>
                <a:latin typeface="+mn-lt"/>
                <a:ea typeface="+mn-ea"/>
                <a:cs typeface="+mn-cs"/>
              </a:rPr>
              <a:t>fjern slektning av </a:t>
            </a:r>
            <a:r>
              <a:rPr lang="nb-NO" sz="1200" kern="1200" dirty="0" err="1" smtClean="0">
                <a:solidFill>
                  <a:schemeClr val="tx1"/>
                </a:solidFill>
                <a:effectLst/>
                <a:latin typeface="+mn-lt"/>
                <a:ea typeface="+mn-ea"/>
                <a:cs typeface="+mn-cs"/>
              </a:rPr>
              <a:t>Borrelia</a:t>
            </a:r>
            <a:r>
              <a:rPr lang="nb-NO" sz="1200" kern="1200" dirty="0" smtClean="0">
                <a:solidFill>
                  <a:schemeClr val="tx1"/>
                </a:solidFill>
                <a:effectLst/>
                <a:latin typeface="+mn-lt"/>
                <a:ea typeface="+mn-ea"/>
                <a:cs typeface="+mn-cs"/>
              </a:rPr>
              <a:t>-bakterien som forårsaker </a:t>
            </a:r>
            <a:r>
              <a:rPr lang="nb-NO" sz="1200" kern="1200" dirty="0" err="1" smtClean="0">
                <a:solidFill>
                  <a:schemeClr val="tx1"/>
                </a:solidFill>
                <a:effectLst/>
                <a:latin typeface="+mn-lt"/>
                <a:ea typeface="+mn-ea"/>
                <a:cs typeface="+mn-cs"/>
              </a:rPr>
              <a:t>Lyme</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borreliose</a:t>
            </a:r>
            <a:r>
              <a:rPr lang="nb-NO" sz="1200" kern="1200" dirty="0" smtClean="0">
                <a:solidFill>
                  <a:schemeClr val="tx1"/>
                </a:solidFill>
                <a:effectLst/>
                <a:latin typeface="+mn-lt"/>
                <a:ea typeface="+mn-ea"/>
                <a:cs typeface="+mn-cs"/>
              </a:rPr>
              <a:t>. tilhører den gruppen </a:t>
            </a:r>
            <a:r>
              <a:rPr lang="nb-NO" sz="1200" kern="1200" dirty="0" err="1" smtClean="0">
                <a:solidFill>
                  <a:schemeClr val="tx1"/>
                </a:solidFill>
                <a:effectLst/>
                <a:latin typeface="+mn-lt"/>
                <a:ea typeface="+mn-ea"/>
                <a:cs typeface="+mn-cs"/>
              </a:rPr>
              <a:t>Borrelia</a:t>
            </a:r>
            <a:r>
              <a:rPr lang="nb-NO" sz="1200" kern="1200" dirty="0" smtClean="0">
                <a:solidFill>
                  <a:schemeClr val="tx1"/>
                </a:solidFill>
                <a:effectLst/>
                <a:latin typeface="+mn-lt"/>
                <a:ea typeface="+mn-ea"/>
                <a:cs typeface="+mn-cs"/>
              </a:rPr>
              <a:t>-arter som kan framkalle tilbakefallsfeber (</a:t>
            </a:r>
            <a:r>
              <a:rPr lang="nb-NO" sz="1200" kern="1200" dirty="0" err="1" smtClean="0">
                <a:solidFill>
                  <a:schemeClr val="tx1"/>
                </a:solidFill>
                <a:effectLst/>
                <a:latin typeface="+mn-lt"/>
                <a:ea typeface="+mn-ea"/>
                <a:cs typeface="+mn-cs"/>
              </a:rPr>
              <a:t>relapsing</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fever</a:t>
            </a:r>
            <a:r>
              <a:rPr lang="nb-NO" sz="1200" kern="1200" dirty="0" smtClean="0">
                <a:solidFill>
                  <a:schemeClr val="tx1"/>
                </a:solidFill>
                <a:effectLst/>
                <a:latin typeface="+mn-lt"/>
                <a:ea typeface="+mn-ea"/>
                <a:cs typeface="+mn-cs"/>
              </a:rPr>
              <a:t>). Det er påvist </a:t>
            </a:r>
            <a:r>
              <a:rPr lang="nb-NO" sz="1200" kern="1200" dirty="0" err="1" smtClean="0">
                <a:solidFill>
                  <a:schemeClr val="tx1"/>
                </a:solidFill>
                <a:effectLst/>
                <a:latin typeface="+mn-lt"/>
                <a:ea typeface="+mn-ea"/>
                <a:cs typeface="+mn-cs"/>
              </a:rPr>
              <a:t>Borrelia</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miyaomotoi</a:t>
            </a:r>
            <a:r>
              <a:rPr lang="nb-NO" sz="1200" kern="1200" dirty="0" smtClean="0">
                <a:solidFill>
                  <a:schemeClr val="tx1"/>
                </a:solidFill>
                <a:effectLst/>
                <a:latin typeface="+mn-lt"/>
                <a:ea typeface="+mn-ea"/>
                <a:cs typeface="+mn-cs"/>
              </a:rPr>
              <a:t> i flått i Sør-Norge. Ingen kjente tilfeller. </a:t>
            </a:r>
          </a:p>
          <a:p>
            <a:r>
              <a:rPr lang="nb-NO" sz="1200" kern="1200" dirty="0" smtClean="0">
                <a:solidFill>
                  <a:schemeClr val="tx1"/>
                </a:solidFill>
                <a:effectLst/>
                <a:latin typeface="+mn-lt"/>
                <a:ea typeface="+mn-ea"/>
                <a:cs typeface="+mn-cs"/>
              </a:rPr>
              <a:t>Tularemi (harepest)</a:t>
            </a:r>
          </a:p>
          <a:p>
            <a:r>
              <a:rPr lang="nb-NO" sz="1200" kern="1200" dirty="0" smtClean="0">
                <a:solidFill>
                  <a:schemeClr val="tx1"/>
                </a:solidFill>
                <a:effectLst/>
                <a:latin typeface="+mn-lt"/>
                <a:ea typeface="+mn-ea"/>
                <a:cs typeface="+mn-cs"/>
              </a:rPr>
              <a:t>Bakterien </a:t>
            </a:r>
            <a:r>
              <a:rPr lang="nb-NO" sz="1200" kern="1200" dirty="0" err="1" smtClean="0">
                <a:solidFill>
                  <a:schemeClr val="tx1"/>
                </a:solidFill>
                <a:effectLst/>
                <a:latin typeface="+mn-lt"/>
                <a:ea typeface="+mn-ea"/>
                <a:cs typeface="+mn-cs"/>
              </a:rPr>
              <a:t>Francisella</a:t>
            </a:r>
            <a:r>
              <a:rPr lang="nb-NO" sz="1200" kern="1200" dirty="0" smtClean="0">
                <a:solidFill>
                  <a:schemeClr val="tx1"/>
                </a:solidFill>
                <a:effectLst/>
                <a:latin typeface="+mn-lt"/>
                <a:ea typeface="+mn-ea"/>
                <a:cs typeface="+mn-cs"/>
              </a:rPr>
              <a:t> </a:t>
            </a:r>
            <a:r>
              <a:rPr lang="nb-NO" sz="1200" kern="1200" dirty="0" err="1" smtClean="0">
                <a:solidFill>
                  <a:schemeClr val="tx1"/>
                </a:solidFill>
                <a:effectLst/>
                <a:latin typeface="+mn-lt"/>
                <a:ea typeface="+mn-ea"/>
                <a:cs typeface="+mn-cs"/>
              </a:rPr>
              <a:t>tularensis</a:t>
            </a:r>
            <a:r>
              <a:rPr lang="nb-NO" sz="1200" kern="1200" dirty="0" smtClean="0">
                <a:solidFill>
                  <a:schemeClr val="tx1"/>
                </a:solidFill>
                <a:effectLst/>
                <a:latin typeface="+mn-lt"/>
                <a:ea typeface="+mn-ea"/>
                <a:cs typeface="+mn-cs"/>
              </a:rPr>
              <a:t>. Sykdommen kan en sjelden gang overføres til mennesker gjennom flåttbitt. Tularemi gir vanligvis et forholdsvis mildt sykdomsbilde hos mennesker. </a:t>
            </a:r>
          </a:p>
          <a:p>
            <a:r>
              <a:rPr lang="nb-NO" sz="1200" kern="1200" dirty="0" smtClean="0">
                <a:solidFill>
                  <a:schemeClr val="tx1"/>
                </a:solidFill>
                <a:effectLst/>
                <a:latin typeface="+mn-lt"/>
                <a:ea typeface="+mn-ea"/>
                <a:cs typeface="+mn-cs"/>
              </a:rPr>
              <a:t> </a:t>
            </a:r>
          </a:p>
          <a:p>
            <a:r>
              <a:rPr lang="nb-NO" sz="1200" kern="1200" dirty="0" err="1" smtClean="0">
                <a:solidFill>
                  <a:schemeClr val="tx1"/>
                </a:solidFill>
                <a:effectLst/>
                <a:latin typeface="+mn-lt"/>
                <a:ea typeface="+mn-ea"/>
                <a:cs typeface="+mn-cs"/>
              </a:rPr>
              <a:t>Babesia</a:t>
            </a:r>
            <a:r>
              <a:rPr lang="nb-NO" sz="1200" kern="1200" dirty="0" smtClean="0">
                <a:solidFill>
                  <a:schemeClr val="tx1"/>
                </a:solidFill>
                <a:effectLst/>
                <a:latin typeface="+mn-lt"/>
                <a:ea typeface="+mn-ea"/>
                <a:cs typeface="+mn-cs"/>
              </a:rPr>
              <a:t> kun i flått på hund. </a:t>
            </a:r>
            <a:r>
              <a:rPr lang="nb-NO" sz="1200" kern="1200" dirty="0" err="1" smtClean="0">
                <a:solidFill>
                  <a:schemeClr val="tx1"/>
                </a:solidFill>
                <a:effectLst/>
                <a:latin typeface="+mn-lt"/>
                <a:ea typeface="+mn-ea"/>
                <a:cs typeface="+mn-cs"/>
              </a:rPr>
              <a:t>Chango</a:t>
            </a:r>
            <a:r>
              <a:rPr lang="nb-NO" sz="1200" kern="1200" dirty="0" smtClean="0">
                <a:solidFill>
                  <a:schemeClr val="tx1"/>
                </a:solidFill>
                <a:effectLst/>
                <a:latin typeface="+mn-lt"/>
                <a:ea typeface="+mn-ea"/>
                <a:cs typeface="+mn-cs"/>
              </a:rPr>
              <a:t>.</a:t>
            </a:r>
            <a:r>
              <a:rPr lang="nb-NO" sz="1200" kern="1200" baseline="0" dirty="0" smtClean="0">
                <a:solidFill>
                  <a:schemeClr val="tx1"/>
                </a:solidFill>
                <a:effectLst/>
                <a:latin typeface="+mn-lt"/>
                <a:ea typeface="+mn-ea"/>
                <a:cs typeface="+mn-cs"/>
              </a:rPr>
              <a:t> (mikrobiolog). </a:t>
            </a:r>
            <a:endParaRPr lang="nb-NO" dirty="0"/>
          </a:p>
        </p:txBody>
      </p:sp>
      <p:sp>
        <p:nvSpPr>
          <p:cNvPr id="4" name="Plassholder for lysbildenummer 3"/>
          <p:cNvSpPr>
            <a:spLocks noGrp="1"/>
          </p:cNvSpPr>
          <p:nvPr>
            <p:ph type="sldNum" sz="quarter" idx="10"/>
          </p:nvPr>
        </p:nvSpPr>
        <p:spPr/>
        <p:txBody>
          <a:bodyPr/>
          <a:lstStyle/>
          <a:p>
            <a:fld id="{B8AC76EB-15C7-46F2-B4AF-65400D2D8DC8}" type="slidenum">
              <a:rPr lang="nb-NO" smtClean="0"/>
              <a:t>8</a:t>
            </a:fld>
            <a:endParaRPr lang="nb-NO"/>
          </a:p>
        </p:txBody>
      </p:sp>
    </p:spTree>
    <p:extLst>
      <p:ext uri="{BB962C8B-B14F-4D97-AF65-F5344CB8AC3E}">
        <p14:creationId xmlns:p14="http://schemas.microsoft.com/office/powerpoint/2010/main" val="3388794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lassholder for lysbilde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41987" name="Plassholder for notater 2"/>
          <p:cNvSpPr>
            <a:spLocks noGrp="1"/>
          </p:cNvSpPr>
          <p:nvPr>
            <p:ph type="body" idx="1"/>
          </p:nvPr>
        </p:nvSpPr>
        <p:spPr bwMode="auto">
          <a:noFill/>
        </p:spPr>
        <p:txBody>
          <a:bodyPr wrap="square" numCol="1" anchor="t" anchorCtr="0" compatLnSpc="1">
            <a:prstTxWarp prst="textNoShape">
              <a:avLst/>
            </a:prstTxWarp>
          </a:bodyPr>
          <a:lstStyle/>
          <a:p>
            <a:r>
              <a:rPr lang="en-US" dirty="0" smtClean="0"/>
              <a:t>412 2016</a:t>
            </a:r>
          </a:p>
        </p:txBody>
      </p:sp>
      <p:sp>
        <p:nvSpPr>
          <p:cNvPr id="41988" name="Plassholder for lysbilde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E6BE6A-AF15-417F-935D-DB9561BC93CC}" type="slidenum">
              <a:rPr lang="nb-NO" smtClean="0">
                <a:solidFill>
                  <a:prstClr val="black"/>
                </a:solidFill>
              </a:rPr>
              <a:pPr/>
              <a:t>10</a:t>
            </a:fld>
            <a:endParaRPr lang="nb-NO"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ssholder for lysbilde 1"/>
          <p:cNvSpPr>
            <a:spLocks noGrp="1" noRot="1" noChangeAspect="1" noTextEdit="1"/>
          </p:cNvSpPr>
          <p:nvPr>
            <p:ph type="sldImg"/>
          </p:nvPr>
        </p:nvSpPr>
        <p:spPr>
          <a:xfrm>
            <a:off x="1143000" y="685800"/>
            <a:ext cx="4572000" cy="3429000"/>
          </a:xfrm>
          <a:ln/>
        </p:spPr>
      </p:sp>
      <p:sp>
        <p:nvSpPr>
          <p:cNvPr id="56323" name="Plassholder for notater 2"/>
          <p:cNvSpPr>
            <a:spLocks noGrp="1"/>
          </p:cNvSpPr>
          <p:nvPr>
            <p:ph type="body" idx="1"/>
          </p:nvPr>
        </p:nvSpPr>
        <p:spPr>
          <a:noFill/>
          <a:ln/>
        </p:spPr>
        <p:txBody>
          <a:bodyPr/>
          <a:lstStyle/>
          <a:p>
            <a:pPr eaLnBrk="1" hangingPunct="1"/>
            <a:endParaRPr lang="nb-NO" sz="1600" dirty="0" smtClean="0"/>
          </a:p>
        </p:txBody>
      </p:sp>
      <p:sp>
        <p:nvSpPr>
          <p:cNvPr id="56324" name="Plassholder for lysbildenummer 3"/>
          <p:cNvSpPr>
            <a:spLocks noGrp="1"/>
          </p:cNvSpPr>
          <p:nvPr>
            <p:ph type="sldNum" sz="quarter" idx="5"/>
          </p:nvPr>
        </p:nvSpPr>
        <p:spPr>
          <a:noFill/>
        </p:spPr>
        <p:txBody>
          <a:bodyPr/>
          <a:lstStyle/>
          <a:p>
            <a:fld id="{5EB5ADB5-0518-4930-9168-18B7D938A5A8}" type="slidenum">
              <a:rPr lang="nb-NO" smtClean="0"/>
              <a:pPr/>
              <a:t>11</a:t>
            </a:fld>
            <a:endParaRPr lang="nb-NO"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966"/>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DB247FEB-24DF-42CC-BAF3-0CB15210FD1D}" type="datetimeFigureOut">
              <a:rPr lang="nb-NO" smtClean="0"/>
              <a:pPr/>
              <a:t>14.03.2017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F3101A8-B571-4AD5-96A2-0FA06EE8280F}" type="slidenum">
              <a:rPr lang="nb-NO" smtClean="0"/>
              <a:pPr/>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DB247FEB-24DF-42CC-BAF3-0CB15210FD1D}" type="datetimeFigureOut">
              <a:rPr lang="nb-NO" smtClean="0"/>
              <a:pPr/>
              <a:t>14.03.2017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F3101A8-B571-4AD5-96A2-0FA06EE8280F}" type="slidenum">
              <a:rPr lang="nb-NO" smtClean="0"/>
              <a:pPr/>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73"/>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73"/>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DB247FEB-24DF-42CC-BAF3-0CB15210FD1D}" type="datetimeFigureOut">
              <a:rPr lang="nb-NO" smtClean="0"/>
              <a:pPr/>
              <a:t>14.03.2017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F3101A8-B571-4AD5-96A2-0FA06EE8280F}" type="slidenum">
              <a:rPr lang="nb-NO" smtClean="0"/>
              <a:pPr/>
              <a:t>‹#›</a:t>
            </a:fld>
            <a:endParaRPr lang="nb-N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tel og fire innholdsdeler">
    <p:spTree>
      <p:nvGrpSpPr>
        <p:cNvPr id="1" name=""/>
        <p:cNvGrpSpPr/>
        <p:nvPr/>
      </p:nvGrpSpPr>
      <p:grpSpPr>
        <a:xfrm>
          <a:off x="0" y="0"/>
          <a:ext cx="0" cy="0"/>
          <a:chOff x="0" y="0"/>
          <a:chExt cx="0" cy="0"/>
        </a:xfrm>
      </p:grpSpPr>
      <p:sp>
        <p:nvSpPr>
          <p:cNvPr id="2" name="Tittel 1"/>
          <p:cNvSpPr>
            <a:spLocks noGrp="1"/>
          </p:cNvSpPr>
          <p:nvPr>
            <p:ph type="title" sz="quarter"/>
          </p:nvPr>
        </p:nvSpPr>
        <p:spPr>
          <a:xfrm>
            <a:off x="457200" y="274638"/>
            <a:ext cx="8229600" cy="1143000"/>
          </a:xfrm>
        </p:spPr>
        <p:txBody>
          <a:bodyPr/>
          <a:lstStyle/>
          <a:p>
            <a:r>
              <a:rPr lang="nb-NO" smtClean="0"/>
              <a:t>Klikk for å redigere tittelstil</a:t>
            </a:r>
            <a:endParaRPr lang="nb-NO"/>
          </a:p>
        </p:txBody>
      </p:sp>
      <p:sp>
        <p:nvSpPr>
          <p:cNvPr id="3" name="Plassholder for innhold 2"/>
          <p:cNvSpPr>
            <a:spLocks noGrp="1"/>
          </p:cNvSpPr>
          <p:nvPr>
            <p:ph sz="quarter" idx="1"/>
          </p:nvPr>
        </p:nvSpPr>
        <p:spPr>
          <a:xfrm>
            <a:off x="457200" y="1600200"/>
            <a:ext cx="4038600" cy="21859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quarter" idx="2"/>
          </p:nvPr>
        </p:nvSpPr>
        <p:spPr>
          <a:xfrm>
            <a:off x="4648200" y="1600200"/>
            <a:ext cx="4038600" cy="21859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innhold 4"/>
          <p:cNvSpPr>
            <a:spLocks noGrp="1"/>
          </p:cNvSpPr>
          <p:nvPr>
            <p:ph sz="quarter" idx="3"/>
          </p:nvPr>
        </p:nvSpPr>
        <p:spPr>
          <a:xfrm>
            <a:off x="457200" y="3938588"/>
            <a:ext cx="4038600" cy="218757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innhold 5"/>
          <p:cNvSpPr>
            <a:spLocks noGrp="1"/>
          </p:cNvSpPr>
          <p:nvPr>
            <p:ph sz="quarter" idx="4"/>
          </p:nvPr>
        </p:nvSpPr>
        <p:spPr>
          <a:xfrm>
            <a:off x="4648200" y="3938588"/>
            <a:ext cx="4038600" cy="218757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Rectangle 4"/>
          <p:cNvSpPr>
            <a:spLocks noGrp="1" noChangeArrowheads="1"/>
          </p:cNvSpPr>
          <p:nvPr>
            <p:ph type="dt" sz="half" idx="10"/>
          </p:nvPr>
        </p:nvSpPr>
        <p:spPr>
          <a:ln/>
        </p:spPr>
        <p:txBody>
          <a:bodyPr/>
          <a:lstStyle>
            <a:lvl1pPr>
              <a:defRPr/>
            </a:lvl1pPr>
          </a:lstStyle>
          <a:p>
            <a:pPr>
              <a:defRPr/>
            </a:pPr>
            <a:endParaRPr lang="nb-NO"/>
          </a:p>
        </p:txBody>
      </p:sp>
      <p:sp>
        <p:nvSpPr>
          <p:cNvPr id="8" name="Rectangle 5"/>
          <p:cNvSpPr>
            <a:spLocks noGrp="1" noChangeArrowheads="1"/>
          </p:cNvSpPr>
          <p:nvPr>
            <p:ph type="ftr" sz="quarter" idx="11"/>
          </p:nvPr>
        </p:nvSpPr>
        <p:spPr>
          <a:ln/>
        </p:spPr>
        <p:txBody>
          <a:bodyPr/>
          <a:lstStyle>
            <a:lvl1pPr>
              <a:defRPr/>
            </a:lvl1pPr>
          </a:lstStyle>
          <a:p>
            <a:pPr>
              <a:defRPr/>
            </a:pPr>
            <a:endParaRPr lang="nb-NO"/>
          </a:p>
        </p:txBody>
      </p:sp>
      <p:sp>
        <p:nvSpPr>
          <p:cNvPr id="9" name="Rectangle 6"/>
          <p:cNvSpPr>
            <a:spLocks noGrp="1" noChangeArrowheads="1"/>
          </p:cNvSpPr>
          <p:nvPr>
            <p:ph type="sldNum" sz="quarter" idx="12"/>
          </p:nvPr>
        </p:nvSpPr>
        <p:spPr>
          <a:ln/>
        </p:spPr>
        <p:txBody>
          <a:bodyPr/>
          <a:lstStyle>
            <a:lvl1pPr>
              <a:defRPr/>
            </a:lvl1pPr>
          </a:lstStyle>
          <a:p>
            <a:pPr>
              <a:defRPr/>
            </a:pPr>
            <a:fld id="{11F0343C-A658-4F73-9939-46D1880833A6}" type="slidenum">
              <a:rPr lang="nb-NO"/>
              <a:pPr>
                <a:defRPr/>
              </a:pPr>
              <a:t>‹#›</a:t>
            </a:fld>
            <a:endParaRPr lang="nb-NO"/>
          </a:p>
        </p:txBody>
      </p:sp>
    </p:spTree>
    <p:extLst>
      <p:ext uri="{BB962C8B-B14F-4D97-AF65-F5344CB8AC3E}">
        <p14:creationId xmlns:p14="http://schemas.microsoft.com/office/powerpoint/2010/main" val="4268867855"/>
      </p:ext>
    </p:extLst>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966"/>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366544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933990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7437"/>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61038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555087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33"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085687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220333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998424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DB247FEB-24DF-42CC-BAF3-0CB15210FD1D}" type="datetimeFigureOut">
              <a:rPr lang="nb-NO" smtClean="0"/>
              <a:pPr/>
              <a:t>14.03.2017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F3101A8-B571-4AD5-96A2-0FA06EE8280F}" type="slidenum">
              <a:rPr lang="nb-NO" smtClean="0"/>
              <a:pPr/>
              <a:t>‹#›</a:t>
            </a:fld>
            <a:endParaRPr lang="nb-NO"/>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8" y="273082"/>
            <a:ext cx="3008313" cy="1162051"/>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1" y="27308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361935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1137"/>
            <a:ext cx="5486400" cy="566739"/>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87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020673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02816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73"/>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73"/>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21685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Tittel og diagram">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9"/>
            <a:ext cx="8229600" cy="1143000"/>
          </a:xfrm>
        </p:spPr>
        <p:txBody>
          <a:bodyPr/>
          <a:lstStyle/>
          <a:p>
            <a:r>
              <a:rPr lang="nb-NO" smtClean="0"/>
              <a:t>Klikk for å redigere tittelstil</a:t>
            </a:r>
            <a:endParaRPr lang="nb-NO"/>
          </a:p>
        </p:txBody>
      </p:sp>
      <p:sp>
        <p:nvSpPr>
          <p:cNvPr id="3" name="Plassholder for diagram 2"/>
          <p:cNvSpPr>
            <a:spLocks noGrp="1"/>
          </p:cNvSpPr>
          <p:nvPr>
            <p:ph type="chart" idx="1"/>
          </p:nvPr>
        </p:nvSpPr>
        <p:spPr>
          <a:xfrm>
            <a:off x="457200" y="1600201"/>
            <a:ext cx="8229600" cy="4525963"/>
          </a:xfrm>
        </p:spPr>
        <p:txBody>
          <a:bodyPr/>
          <a:lstStyle/>
          <a:p>
            <a:pPr lvl="0"/>
            <a:endParaRPr lang="nb-NO"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5" name="Rectangle 5"/>
          <p:cNvSpPr>
            <a:spLocks noGrp="1" noChangeArrowheads="1"/>
          </p:cNvSpPr>
          <p:nvPr>
            <p:ph type="ftr" sz="quarter" idx="11"/>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5E396FE2-A56B-4BF4-B234-2DE17462ED74}" type="slidenum">
              <a:rPr lang="nb-NO"/>
              <a:pPr>
                <a:defRPr/>
              </a:pPr>
              <a:t>‹#›</a:t>
            </a:fld>
            <a:endParaRPr lang="nb-NO" dirty="0"/>
          </a:p>
        </p:txBody>
      </p:sp>
    </p:spTree>
    <p:extLst>
      <p:ext uri="{BB962C8B-B14F-4D97-AF65-F5344CB8AC3E}">
        <p14:creationId xmlns:p14="http://schemas.microsoft.com/office/powerpoint/2010/main" val="3503221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30"/>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204754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27556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1"/>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892739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053541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977521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7437"/>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DB247FEB-24DF-42CC-BAF3-0CB15210FD1D}" type="datetimeFigureOut">
              <a:rPr lang="nb-NO" smtClean="0"/>
              <a:pPr/>
              <a:t>14.03.2017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F3101A8-B571-4AD5-96A2-0FA06EE8280F}" type="slidenum">
              <a:rPr lang="nb-NO" smtClean="0"/>
              <a:pPr/>
              <a:t>‹#›</a:t>
            </a:fld>
            <a:endParaRPr lang="nb-NO"/>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4471917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5540062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8" y="273049"/>
            <a:ext cx="3008313" cy="1162051"/>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867770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1"/>
            <a:ext cx="5486400" cy="566739"/>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938968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7923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40"/>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40"/>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34946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DB247FEB-24DF-42CC-BAF3-0CB15210FD1D}" type="datetimeFigureOut">
              <a:rPr lang="nb-NO" smtClean="0"/>
              <a:pPr/>
              <a:t>14.03.2017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F3101A8-B571-4AD5-96A2-0FA06EE8280F}" type="slidenum">
              <a:rPr lang="nb-NO" smtClean="0"/>
              <a:pPr/>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33"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DB247FEB-24DF-42CC-BAF3-0CB15210FD1D}" type="datetimeFigureOut">
              <a:rPr lang="nb-NO" smtClean="0"/>
              <a:pPr/>
              <a:t>14.03.2017</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2F3101A8-B571-4AD5-96A2-0FA06EE8280F}" type="slidenum">
              <a:rPr lang="nb-NO" smtClean="0"/>
              <a:pPr/>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DB247FEB-24DF-42CC-BAF3-0CB15210FD1D}" type="datetimeFigureOut">
              <a:rPr lang="nb-NO" smtClean="0"/>
              <a:pPr/>
              <a:t>14.03.2017</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F3101A8-B571-4AD5-96A2-0FA06EE8280F}" type="slidenum">
              <a:rPr lang="nb-NO" smtClean="0"/>
              <a:pPr/>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DB247FEB-24DF-42CC-BAF3-0CB15210FD1D}" type="datetimeFigureOut">
              <a:rPr lang="nb-NO" smtClean="0"/>
              <a:pPr/>
              <a:t>14.03.2017</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2F3101A8-B571-4AD5-96A2-0FA06EE8280F}" type="slidenum">
              <a:rPr lang="nb-NO" smtClean="0"/>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8" y="273082"/>
            <a:ext cx="3008313" cy="1162051"/>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1" y="27308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DB247FEB-24DF-42CC-BAF3-0CB15210FD1D}" type="datetimeFigureOut">
              <a:rPr lang="nb-NO" smtClean="0"/>
              <a:pPr/>
              <a:t>14.03.2017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F3101A8-B571-4AD5-96A2-0FA06EE8280F}" type="slidenum">
              <a:rPr lang="nb-NO" smtClean="0"/>
              <a:pPr/>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1137"/>
            <a:ext cx="5486400" cy="566739"/>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87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DB247FEB-24DF-42CC-BAF3-0CB15210FD1D}" type="datetimeFigureOut">
              <a:rPr lang="nb-NO" smtClean="0"/>
              <a:pPr/>
              <a:t>14.03.2017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F3101A8-B571-4AD5-96A2-0FA06EE8280F}" type="slidenum">
              <a:rPr lang="nb-NO" smtClean="0"/>
              <a:pPr/>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457200" y="63568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247FEB-24DF-42CC-BAF3-0CB15210FD1D}" type="datetimeFigureOut">
              <a:rPr lang="nb-NO" smtClean="0"/>
              <a:pPr/>
              <a:t>14.03.2017</a:t>
            </a:fld>
            <a:endParaRPr lang="nb-NO"/>
          </a:p>
        </p:txBody>
      </p:sp>
      <p:sp>
        <p:nvSpPr>
          <p:cNvPr id="5" name="Plassholder for bunntekst 4"/>
          <p:cNvSpPr>
            <a:spLocks noGrp="1"/>
          </p:cNvSpPr>
          <p:nvPr>
            <p:ph type="ftr" sz="quarter" idx="3"/>
          </p:nvPr>
        </p:nvSpPr>
        <p:spPr>
          <a:xfrm>
            <a:off x="3124200" y="63568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553200" y="63568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101A8-B571-4AD5-96A2-0FA06EE8280F}" type="slidenum">
              <a:rPr lang="nb-NO" smtClean="0"/>
              <a:pPr/>
              <a:t>‹#›</a:t>
            </a:fld>
            <a:endParaRPr lang="nb-N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14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457200" y="63568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5" name="Plassholder for bunntekst 4"/>
          <p:cNvSpPr>
            <a:spLocks noGrp="1"/>
          </p:cNvSpPr>
          <p:nvPr>
            <p:ph type="ftr" sz="quarter" idx="3"/>
          </p:nvPr>
        </p:nvSpPr>
        <p:spPr>
          <a:xfrm>
            <a:off x="3124200" y="63568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ndParaRPr>
          </a:p>
        </p:txBody>
      </p:sp>
      <p:sp>
        <p:nvSpPr>
          <p:cNvPr id="6" name="Plassholder for lysbildenummer 5"/>
          <p:cNvSpPr>
            <a:spLocks noGrp="1"/>
          </p:cNvSpPr>
          <p:nvPr>
            <p:ph type="sldNum" sz="quarter" idx="4"/>
          </p:nvPr>
        </p:nvSpPr>
        <p:spPr>
          <a:xfrm>
            <a:off x="6553200" y="63568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63861529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414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247FEB-24DF-42CC-BAF3-0CB15210FD1D}" type="datetimeFigureOut">
              <a:rPr lang="nb-NO" smtClean="0">
                <a:solidFill>
                  <a:prstClr val="black">
                    <a:tint val="75000"/>
                  </a:prstClr>
                </a:solidFill>
              </a:rPr>
              <a:pPr/>
              <a:t>14.03.2017</a:t>
            </a:fld>
            <a:endParaRPr lang="nb-NO">
              <a:solidFill>
                <a:prstClr val="black">
                  <a:tint val="75000"/>
                </a:prstClr>
              </a:solidFill>
            </a:endParaRPr>
          </a:p>
        </p:txBody>
      </p:sp>
      <p:sp>
        <p:nvSpPr>
          <p:cNvPr id="5" name="Plassholder for bunntekst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ndParaRPr>
          </a:p>
        </p:txBody>
      </p:sp>
      <p:sp>
        <p:nvSpPr>
          <p:cNvPr id="6" name="Plassholder for lysbildenumm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101A8-B571-4AD5-96A2-0FA06EE8280F}"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7976475"/>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en.wikipedia.org/wiki/File:Bullseye_Lyme_Disease_Rash.jpg"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8.jpe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chart" Target="../charts/chart1.xml"/><Relationship Id="rId7"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hyperlink" Target="http://www.fhi.no/artikler/?id=10661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4.jpeg"/><Relationship Id="rId7"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7.jpe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9.jpeg"/><Relationship Id="rId7" Type="http://schemas.openxmlformats.org/officeDocument/2006/relationships/image" Target="../media/image13.gif"/><Relationship Id="rId12" Type="http://schemas.openxmlformats.org/officeDocument/2006/relationships/image" Target="../media/image18.jpeg"/><Relationship Id="rId2" Type="http://schemas.openxmlformats.org/officeDocument/2006/relationships/notesSlide" Target="../notesSlides/notesSlide4.xml"/><Relationship Id="rId16"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gif"/><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microsoft.com/office/2007/relationships/hdphoto" Target="../media/hdphoto1.wdp"/><Relationship Id="rId5" Type="http://schemas.openxmlformats.org/officeDocument/2006/relationships/image" Target="../media/image64.jpeg"/><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6.xml"/><Relationship Id="rId5" Type="http://schemas.openxmlformats.org/officeDocument/2006/relationships/image" Target="../media/image68.png"/><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3.jpe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raei\Desktop\tick.jpg"/>
          <p:cNvPicPr>
            <a:picLocks noChangeAspect="1" noChangeArrowheads="1"/>
          </p:cNvPicPr>
          <p:nvPr/>
        </p:nvPicPr>
        <p:blipFill>
          <a:blip r:embed="rId3" cstate="print">
            <a:duotone>
              <a:prstClr val="black"/>
              <a:schemeClr val="accent1">
                <a:tint val="45000"/>
                <a:satMod val="400000"/>
              </a:schemeClr>
            </a:duotone>
            <a:lum bright="23000" contrast="50000"/>
          </a:blip>
          <a:srcRect/>
          <a:stretch>
            <a:fillRect/>
          </a:stretch>
        </p:blipFill>
        <p:spPr bwMode="auto">
          <a:xfrm>
            <a:off x="0" y="0"/>
            <a:ext cx="3975100" cy="3789040"/>
          </a:xfrm>
          <a:prstGeom prst="rect">
            <a:avLst/>
          </a:prstGeom>
          <a:noFill/>
        </p:spPr>
      </p:pic>
      <p:sp>
        <p:nvSpPr>
          <p:cNvPr id="4099" name="Tittel 1"/>
          <p:cNvSpPr>
            <a:spLocks noGrp="1"/>
          </p:cNvSpPr>
          <p:nvPr>
            <p:ph type="ctrTitle"/>
          </p:nvPr>
        </p:nvSpPr>
        <p:spPr>
          <a:xfrm flipH="1">
            <a:off x="9144003" y="0"/>
            <a:ext cx="46038" cy="46038"/>
          </a:xfrm>
        </p:spPr>
        <p:txBody>
          <a:bodyPr>
            <a:normAutofit fontScale="90000"/>
          </a:bodyPr>
          <a:lstStyle/>
          <a:p>
            <a:pPr eaLnBrk="1" hangingPunct="1"/>
            <a:endParaRPr lang="nb-NO" sz="3600" dirty="0" smtClean="0"/>
          </a:p>
        </p:txBody>
      </p:sp>
      <p:sp>
        <p:nvSpPr>
          <p:cNvPr id="5124" name="Undertittel 2"/>
          <p:cNvSpPr>
            <a:spLocks noGrp="1"/>
          </p:cNvSpPr>
          <p:nvPr>
            <p:ph type="subTitle" idx="1"/>
          </p:nvPr>
        </p:nvSpPr>
        <p:spPr>
          <a:xfrm>
            <a:off x="3975100" y="0"/>
            <a:ext cx="5168900" cy="3789040"/>
          </a:xfrm>
          <a:solidFill>
            <a:schemeClr val="accent1">
              <a:lumMod val="40000"/>
              <a:lumOff val="60000"/>
            </a:schemeClr>
          </a:solidFill>
        </p:spPr>
        <p:txBody>
          <a:bodyPr>
            <a:normAutofit fontScale="77500" lnSpcReduction="20000"/>
          </a:bodyPr>
          <a:lstStyle/>
          <a:p>
            <a:pPr eaLnBrk="1" hangingPunct="1">
              <a:defRPr/>
            </a:pPr>
            <a:r>
              <a:rPr lang="nb-NO" sz="5400" b="1" dirty="0" smtClean="0">
                <a:solidFill>
                  <a:schemeClr val="tx1"/>
                </a:solidFill>
              </a:rPr>
              <a:t>Flåttbårne sykdommer, hva bør du vite?</a:t>
            </a:r>
          </a:p>
          <a:p>
            <a:pPr eaLnBrk="1" hangingPunct="1">
              <a:defRPr/>
            </a:pPr>
            <a:endParaRPr lang="en-US" sz="4000" b="1" dirty="0" smtClean="0">
              <a:solidFill>
                <a:schemeClr val="tx1"/>
              </a:solidFill>
            </a:endParaRPr>
          </a:p>
          <a:p>
            <a:pPr>
              <a:defRPr/>
            </a:pPr>
            <a:r>
              <a:rPr lang="en-US" sz="4400" b="1" dirty="0" err="1">
                <a:solidFill>
                  <a:schemeClr val="tx1"/>
                </a:solidFill>
              </a:rPr>
              <a:t>Nevrolog</a:t>
            </a:r>
            <a:r>
              <a:rPr lang="en-US" sz="4400" b="1" dirty="0">
                <a:solidFill>
                  <a:schemeClr val="tx1"/>
                </a:solidFill>
              </a:rPr>
              <a:t> </a:t>
            </a:r>
          </a:p>
          <a:p>
            <a:pPr>
              <a:defRPr/>
            </a:pPr>
            <a:r>
              <a:rPr lang="en-US" sz="4400" b="1" dirty="0">
                <a:solidFill>
                  <a:schemeClr val="tx1"/>
                </a:solidFill>
              </a:rPr>
              <a:t>PhD Randi Eikeland</a:t>
            </a:r>
          </a:p>
          <a:p>
            <a:pPr>
              <a:defRPr/>
            </a:pPr>
            <a:r>
              <a:rPr lang="en-US" sz="4400" b="1" dirty="0" err="1">
                <a:solidFill>
                  <a:schemeClr val="tx1"/>
                </a:solidFill>
              </a:rPr>
              <a:t>Leder</a:t>
            </a:r>
            <a:r>
              <a:rPr lang="en-US" sz="4400" b="1" dirty="0">
                <a:solidFill>
                  <a:schemeClr val="tx1"/>
                </a:solidFill>
              </a:rPr>
              <a:t> NKFS</a:t>
            </a:r>
          </a:p>
          <a:p>
            <a:pPr eaLnBrk="1" hangingPunct="1">
              <a:defRPr/>
            </a:pPr>
            <a:endParaRPr lang="en-US" sz="4400" dirty="0" smtClean="0">
              <a:solidFill>
                <a:schemeClr val="tx1"/>
              </a:solidFill>
            </a:endParaRPr>
          </a:p>
        </p:txBody>
      </p:sp>
      <p:pic>
        <p:nvPicPr>
          <p:cNvPr id="7" name="Picture 2"/>
          <p:cNvPicPr>
            <a:picLocks noChangeAspect="1" noChangeArrowheads="1"/>
          </p:cNvPicPr>
          <p:nvPr/>
        </p:nvPicPr>
        <p:blipFill>
          <a:blip r:embed="rId4" cstate="print"/>
          <a:srcRect/>
          <a:stretch>
            <a:fillRect/>
          </a:stretch>
        </p:blipFill>
        <p:spPr bwMode="auto">
          <a:xfrm>
            <a:off x="5292080" y="4430125"/>
            <a:ext cx="3744100" cy="2325292"/>
          </a:xfrm>
          <a:prstGeom prst="rect">
            <a:avLst/>
          </a:prstGeom>
          <a:noFill/>
          <a:ln w="9525">
            <a:noFill/>
            <a:miter lim="800000"/>
            <a:headEnd/>
            <a:tailEnd/>
          </a:ln>
        </p:spPr>
      </p:pic>
      <p:sp>
        <p:nvSpPr>
          <p:cNvPr id="2" name="Rektangel 1"/>
          <p:cNvSpPr/>
          <p:nvPr/>
        </p:nvSpPr>
        <p:spPr>
          <a:xfrm>
            <a:off x="72730" y="5565306"/>
            <a:ext cx="5472608" cy="954107"/>
          </a:xfrm>
          <a:prstGeom prst="rect">
            <a:avLst/>
          </a:prstGeom>
        </p:spPr>
        <p:txBody>
          <a:bodyPr wrap="square">
            <a:spAutoFit/>
          </a:bodyPr>
          <a:lstStyle/>
          <a:p>
            <a:r>
              <a:rPr lang="nb-NO" sz="2800" dirty="0"/>
              <a:t>Nasjonal kompetansetjeneste for flåttbårne sykdommer </a:t>
            </a:r>
          </a:p>
        </p:txBody>
      </p:sp>
      <p:sp>
        <p:nvSpPr>
          <p:cNvPr id="4" name="Rektangel 3"/>
          <p:cNvSpPr/>
          <p:nvPr/>
        </p:nvSpPr>
        <p:spPr>
          <a:xfrm>
            <a:off x="179512" y="4045404"/>
            <a:ext cx="5976664" cy="769441"/>
          </a:xfrm>
          <a:prstGeom prst="rect">
            <a:avLst/>
          </a:prstGeom>
        </p:spPr>
        <p:txBody>
          <a:bodyPr wrap="square">
            <a:spAutoFit/>
          </a:bodyPr>
          <a:lstStyle/>
          <a:p>
            <a:r>
              <a:rPr lang="nb-NO" sz="4400" b="1" dirty="0" smtClean="0"/>
              <a:t>Ullevål 170317</a:t>
            </a:r>
            <a:endParaRPr lang="nb-NO" sz="4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225137"/>
            <a:ext cx="9144000" cy="1498600"/>
          </a:xfrm>
        </p:spPr>
        <p:txBody>
          <a:bodyPr>
            <a:normAutofit fontScale="90000"/>
          </a:bodyPr>
          <a:lstStyle/>
          <a:p>
            <a:r>
              <a:rPr lang="nb-NO" sz="4000" b="1" dirty="0" smtClean="0">
                <a:latin typeface="Times New Roman" pitchFamily="18" charset="0"/>
                <a:cs typeface="Times New Roman" pitchFamily="18" charset="0"/>
              </a:rPr>
              <a:t>MSIS </a:t>
            </a:r>
            <a:r>
              <a:rPr lang="nb-NO" sz="4000" dirty="0" smtClean="0">
                <a:latin typeface="Times New Roman" pitchFamily="18" charset="0"/>
                <a:cs typeface="Times New Roman" pitchFamily="18" charset="0"/>
              </a:rPr>
              <a:t>- </a:t>
            </a:r>
            <a:r>
              <a:rPr lang="nb-NO" sz="3600" dirty="0" smtClean="0">
                <a:latin typeface="Times New Roman" pitchFamily="18" charset="0"/>
                <a:cs typeface="Times New Roman" pitchFamily="18" charset="0"/>
              </a:rPr>
              <a:t>Meldingssystem for smittsomme sykdommer </a:t>
            </a:r>
            <a:r>
              <a:rPr lang="nb-NO" sz="4000" dirty="0" smtClean="0">
                <a:latin typeface="Times New Roman" pitchFamily="18" charset="0"/>
                <a:cs typeface="Times New Roman" pitchFamily="18" charset="0"/>
              </a:rPr>
              <a:t>Systemisk borreliose &amp; TBE, Norge</a:t>
            </a:r>
            <a:r>
              <a:rPr lang="en-US" sz="4000" dirty="0" smtClean="0">
                <a:cs typeface="Times New Roman" pitchFamily="18" charset="0"/>
              </a:rPr>
              <a:t/>
            </a:r>
            <a:br>
              <a:rPr lang="en-US" sz="4000" dirty="0" smtClean="0">
                <a:cs typeface="Times New Roman" pitchFamily="18" charset="0"/>
              </a:rPr>
            </a:br>
            <a:endParaRPr lang="en-US" sz="4000" dirty="0" smtClean="0">
              <a:cs typeface="Times New Roman" pitchFamily="18" charset="0"/>
            </a:endParaRPr>
          </a:p>
        </p:txBody>
      </p:sp>
      <p:graphicFrame>
        <p:nvGraphicFramePr>
          <p:cNvPr id="7" name="Tabell 6"/>
          <p:cNvGraphicFramePr>
            <a:graphicFrameLocks noGrp="1"/>
          </p:cNvGraphicFramePr>
          <p:nvPr>
            <p:extLst>
              <p:ext uri="{D42A27DB-BD31-4B8C-83A1-F6EECF244321}">
                <p14:modId xmlns:p14="http://schemas.microsoft.com/office/powerpoint/2010/main" val="1257547754"/>
              </p:ext>
            </p:extLst>
          </p:nvPr>
        </p:nvGraphicFramePr>
        <p:xfrm>
          <a:off x="395537" y="1582145"/>
          <a:ext cx="8211551" cy="3672408"/>
        </p:xfrm>
        <a:graphic>
          <a:graphicData uri="http://schemas.openxmlformats.org/drawingml/2006/table">
            <a:tbl>
              <a:tblPr firstRow="1" bandRow="1">
                <a:tableStyleId>{5C22544A-7EE6-4342-B048-85BDC9FD1C3A}</a:tableStyleId>
              </a:tblPr>
              <a:tblGrid>
                <a:gridCol w="2171030"/>
                <a:gridCol w="876266"/>
                <a:gridCol w="870656"/>
                <a:gridCol w="783591"/>
                <a:gridCol w="870656"/>
                <a:gridCol w="957722"/>
                <a:gridCol w="840815"/>
                <a:gridCol w="840815"/>
              </a:tblGrid>
              <a:tr h="1224136">
                <a:tc>
                  <a:txBody>
                    <a:bodyPr/>
                    <a:lstStyle/>
                    <a:p>
                      <a:r>
                        <a:rPr lang="nb-NO" sz="1900" noProof="0" dirty="0" smtClean="0">
                          <a:latin typeface="Times New Roman" pitchFamily="18" charset="0"/>
                          <a:cs typeface="Times New Roman" pitchFamily="18" charset="0"/>
                        </a:rPr>
                        <a:t>Sykdom</a:t>
                      </a:r>
                      <a:endParaRPr lang="nb-NO" sz="1900" noProof="0" dirty="0">
                        <a:latin typeface="Times New Roman" pitchFamily="18" charset="0"/>
                        <a:cs typeface="Times New Roman" pitchFamily="18" charset="0"/>
                      </a:endParaRPr>
                    </a:p>
                  </a:txBody>
                  <a:tcPr/>
                </a:tc>
                <a:tc>
                  <a:txBody>
                    <a:bodyPr/>
                    <a:lstStyle/>
                    <a:p>
                      <a:r>
                        <a:rPr lang="nb-NO" sz="1900" noProof="0" smtClean="0">
                          <a:latin typeface="Times New Roman" pitchFamily="18" charset="0"/>
                          <a:cs typeface="Times New Roman" pitchFamily="18" charset="0"/>
                        </a:rPr>
                        <a:t>2009</a:t>
                      </a:r>
                      <a:endParaRPr lang="nb-NO" sz="1900" noProof="0">
                        <a:latin typeface="Times New Roman" pitchFamily="18" charset="0"/>
                        <a:cs typeface="Times New Roman" pitchFamily="18" charset="0"/>
                      </a:endParaRPr>
                    </a:p>
                  </a:txBody>
                  <a:tcPr/>
                </a:tc>
                <a:tc>
                  <a:txBody>
                    <a:bodyPr/>
                    <a:lstStyle/>
                    <a:p>
                      <a:r>
                        <a:rPr lang="nb-NO" sz="1900" noProof="0" smtClean="0">
                          <a:latin typeface="Times New Roman" pitchFamily="18" charset="0"/>
                          <a:cs typeface="Times New Roman" pitchFamily="18" charset="0"/>
                        </a:rPr>
                        <a:t>2010</a:t>
                      </a:r>
                      <a:endParaRPr lang="nb-NO" sz="1900" noProof="0">
                        <a:latin typeface="Times New Roman" pitchFamily="18" charset="0"/>
                        <a:cs typeface="Times New Roman" pitchFamily="18" charset="0"/>
                      </a:endParaRPr>
                    </a:p>
                  </a:txBody>
                  <a:tcPr/>
                </a:tc>
                <a:tc>
                  <a:txBody>
                    <a:bodyPr/>
                    <a:lstStyle/>
                    <a:p>
                      <a:r>
                        <a:rPr lang="nb-NO" sz="1900" noProof="0" smtClean="0">
                          <a:latin typeface="Times New Roman" pitchFamily="18" charset="0"/>
                          <a:cs typeface="Times New Roman" pitchFamily="18" charset="0"/>
                        </a:rPr>
                        <a:t>2011</a:t>
                      </a:r>
                      <a:endParaRPr lang="nb-NO" sz="1900" noProof="0">
                        <a:latin typeface="Times New Roman" pitchFamily="18" charset="0"/>
                        <a:cs typeface="Times New Roman" pitchFamily="18" charset="0"/>
                      </a:endParaRPr>
                    </a:p>
                  </a:txBody>
                  <a:tcPr/>
                </a:tc>
                <a:tc>
                  <a:txBody>
                    <a:bodyPr/>
                    <a:lstStyle/>
                    <a:p>
                      <a:r>
                        <a:rPr lang="nb-NO" sz="1900" noProof="0" smtClean="0">
                          <a:latin typeface="Times New Roman" pitchFamily="18" charset="0"/>
                          <a:cs typeface="Times New Roman" pitchFamily="18" charset="0"/>
                        </a:rPr>
                        <a:t>2012</a:t>
                      </a:r>
                      <a:endParaRPr lang="nb-NO" sz="1900" noProof="0">
                        <a:latin typeface="Times New Roman" pitchFamily="18" charset="0"/>
                        <a:cs typeface="Times New Roman" pitchFamily="18" charset="0"/>
                      </a:endParaRPr>
                    </a:p>
                  </a:txBody>
                  <a:tcPr/>
                </a:tc>
                <a:tc>
                  <a:txBody>
                    <a:bodyPr/>
                    <a:lstStyle/>
                    <a:p>
                      <a:r>
                        <a:rPr lang="nb-NO" sz="1900" noProof="0" smtClean="0">
                          <a:latin typeface="Times New Roman" pitchFamily="18" charset="0"/>
                          <a:cs typeface="Times New Roman" pitchFamily="18" charset="0"/>
                        </a:rPr>
                        <a:t>2013</a:t>
                      </a:r>
                      <a:endParaRPr lang="nb-NO" sz="1900" noProof="0">
                        <a:latin typeface="Times New Roman" pitchFamily="18" charset="0"/>
                        <a:cs typeface="Times New Roman" pitchFamily="18" charset="0"/>
                      </a:endParaRPr>
                    </a:p>
                  </a:txBody>
                  <a:tcPr/>
                </a:tc>
                <a:tc>
                  <a:txBody>
                    <a:bodyPr/>
                    <a:lstStyle/>
                    <a:p>
                      <a:r>
                        <a:rPr lang="nb-NO" sz="1900" noProof="0" dirty="0" smtClean="0">
                          <a:latin typeface="Times New Roman" pitchFamily="18" charset="0"/>
                          <a:cs typeface="Times New Roman" pitchFamily="18" charset="0"/>
                        </a:rPr>
                        <a:t>2014</a:t>
                      </a:r>
                      <a:endParaRPr lang="nb-NO" sz="1900" noProof="0" dirty="0">
                        <a:latin typeface="Times New Roman" pitchFamily="18" charset="0"/>
                        <a:cs typeface="Times New Roman" pitchFamily="18" charset="0"/>
                      </a:endParaRPr>
                    </a:p>
                  </a:txBody>
                  <a:tcPr/>
                </a:tc>
                <a:tc>
                  <a:txBody>
                    <a:bodyPr/>
                    <a:lstStyle/>
                    <a:p>
                      <a:r>
                        <a:rPr lang="nb-NO" sz="1900" noProof="0" dirty="0" smtClean="0">
                          <a:latin typeface="Times New Roman" pitchFamily="18" charset="0"/>
                          <a:cs typeface="Times New Roman" pitchFamily="18" charset="0"/>
                        </a:rPr>
                        <a:t>2015</a:t>
                      </a:r>
                      <a:endParaRPr lang="nb-NO" sz="1900" noProof="0" dirty="0">
                        <a:latin typeface="Times New Roman" pitchFamily="18" charset="0"/>
                        <a:cs typeface="Times New Roman" pitchFamily="18" charset="0"/>
                      </a:endParaRPr>
                    </a:p>
                  </a:txBody>
                  <a:tcPr/>
                </a:tc>
              </a:tr>
              <a:tr h="1224136">
                <a:tc>
                  <a:txBody>
                    <a:bodyPr/>
                    <a:lstStyle/>
                    <a:p>
                      <a:r>
                        <a:rPr lang="nb-NO" sz="1900" noProof="0" dirty="0" smtClean="0">
                          <a:latin typeface="Times New Roman" pitchFamily="18" charset="0"/>
                          <a:cs typeface="Times New Roman" pitchFamily="18" charset="0"/>
                        </a:rPr>
                        <a:t>Systemisk (disseminert) borreliose</a:t>
                      </a:r>
                      <a:endParaRPr lang="nb-NO" sz="1900" noProof="0" dirty="0">
                        <a:latin typeface="Times New Roman" pitchFamily="18" charset="0"/>
                        <a:cs typeface="Times New Roman" pitchFamily="18" charset="0"/>
                      </a:endParaRPr>
                    </a:p>
                  </a:txBody>
                  <a:tcPr/>
                </a:tc>
                <a:tc>
                  <a:txBody>
                    <a:bodyPr/>
                    <a:lstStyle/>
                    <a:p>
                      <a:r>
                        <a:rPr lang="nb-NO" sz="1900" noProof="0" smtClean="0">
                          <a:latin typeface="Times New Roman" pitchFamily="18" charset="0"/>
                          <a:cs typeface="Times New Roman" pitchFamily="18" charset="0"/>
                        </a:rPr>
                        <a:t>273</a:t>
                      </a:r>
                      <a:endParaRPr lang="nb-NO" sz="1900" noProof="0">
                        <a:latin typeface="Times New Roman" pitchFamily="18" charset="0"/>
                        <a:cs typeface="Times New Roman" pitchFamily="18" charset="0"/>
                      </a:endParaRPr>
                    </a:p>
                  </a:txBody>
                  <a:tcPr/>
                </a:tc>
                <a:tc>
                  <a:txBody>
                    <a:bodyPr/>
                    <a:lstStyle/>
                    <a:p>
                      <a:r>
                        <a:rPr lang="nb-NO" sz="1900" noProof="0" smtClean="0">
                          <a:latin typeface="Times New Roman" pitchFamily="18" charset="0"/>
                          <a:cs typeface="Times New Roman" pitchFamily="18" charset="0"/>
                        </a:rPr>
                        <a:t>288</a:t>
                      </a:r>
                      <a:endParaRPr lang="nb-NO" sz="1900" noProof="0">
                        <a:latin typeface="Times New Roman" pitchFamily="18" charset="0"/>
                        <a:cs typeface="Times New Roman" pitchFamily="18" charset="0"/>
                      </a:endParaRPr>
                    </a:p>
                  </a:txBody>
                  <a:tcPr/>
                </a:tc>
                <a:tc>
                  <a:txBody>
                    <a:bodyPr/>
                    <a:lstStyle/>
                    <a:p>
                      <a:r>
                        <a:rPr lang="nb-NO" sz="1900" noProof="0" dirty="0" smtClean="0">
                          <a:latin typeface="Times New Roman" pitchFamily="18" charset="0"/>
                          <a:cs typeface="Times New Roman" pitchFamily="18" charset="0"/>
                        </a:rPr>
                        <a:t>247</a:t>
                      </a:r>
                      <a:endParaRPr lang="nb-NO" sz="1900" noProof="0" dirty="0">
                        <a:latin typeface="Times New Roman" pitchFamily="18" charset="0"/>
                        <a:cs typeface="Times New Roman" pitchFamily="18" charset="0"/>
                      </a:endParaRPr>
                    </a:p>
                  </a:txBody>
                  <a:tcPr/>
                </a:tc>
                <a:tc>
                  <a:txBody>
                    <a:bodyPr/>
                    <a:lstStyle/>
                    <a:p>
                      <a:r>
                        <a:rPr lang="nb-NO" sz="1900" noProof="0" smtClean="0">
                          <a:latin typeface="Times New Roman" pitchFamily="18" charset="0"/>
                          <a:cs typeface="Times New Roman" pitchFamily="18" charset="0"/>
                        </a:rPr>
                        <a:t>256</a:t>
                      </a:r>
                      <a:endParaRPr lang="nb-NO" sz="1900" noProof="0">
                        <a:latin typeface="Times New Roman" pitchFamily="18" charset="0"/>
                        <a:cs typeface="Times New Roman" pitchFamily="18" charset="0"/>
                      </a:endParaRPr>
                    </a:p>
                  </a:txBody>
                  <a:tcPr/>
                </a:tc>
                <a:tc>
                  <a:txBody>
                    <a:bodyPr/>
                    <a:lstStyle/>
                    <a:p>
                      <a:r>
                        <a:rPr lang="nb-NO" sz="1900" noProof="0" smtClean="0">
                          <a:latin typeface="Times New Roman" pitchFamily="18" charset="0"/>
                          <a:cs typeface="Times New Roman" pitchFamily="18" charset="0"/>
                        </a:rPr>
                        <a:t>315</a:t>
                      </a:r>
                      <a:endParaRPr lang="nb-NO" sz="1900" noProof="0">
                        <a:latin typeface="Times New Roman" pitchFamily="18" charset="0"/>
                        <a:cs typeface="Times New Roman" pitchFamily="18" charset="0"/>
                      </a:endParaRPr>
                    </a:p>
                  </a:txBody>
                  <a:tcPr/>
                </a:tc>
                <a:tc>
                  <a:txBody>
                    <a:bodyPr/>
                    <a:lstStyle/>
                    <a:p>
                      <a:r>
                        <a:rPr lang="nb-NO" sz="1900" noProof="0" smtClean="0">
                          <a:latin typeface="Times New Roman" pitchFamily="18" charset="0"/>
                          <a:cs typeface="Times New Roman" pitchFamily="18" charset="0"/>
                        </a:rPr>
                        <a:t>321</a:t>
                      </a:r>
                      <a:endParaRPr lang="nb-NO" sz="1900" noProof="0">
                        <a:latin typeface="Times New Roman" pitchFamily="18" charset="0"/>
                        <a:cs typeface="Times New Roman" pitchFamily="18" charset="0"/>
                      </a:endParaRPr>
                    </a:p>
                  </a:txBody>
                  <a:tcPr/>
                </a:tc>
                <a:tc>
                  <a:txBody>
                    <a:bodyPr/>
                    <a:lstStyle/>
                    <a:p>
                      <a:r>
                        <a:rPr lang="nb-NO" sz="1900" noProof="0" dirty="0" smtClean="0">
                          <a:latin typeface="Times New Roman" pitchFamily="18" charset="0"/>
                          <a:cs typeface="Times New Roman" pitchFamily="18" charset="0"/>
                        </a:rPr>
                        <a:t>425</a:t>
                      </a:r>
                      <a:endParaRPr lang="nb-NO" sz="1900" noProof="0" dirty="0">
                        <a:latin typeface="Times New Roman" pitchFamily="18" charset="0"/>
                        <a:cs typeface="Times New Roman" pitchFamily="18" charset="0"/>
                      </a:endParaRPr>
                    </a:p>
                  </a:txBody>
                  <a:tcPr/>
                </a:tc>
              </a:tr>
              <a:tr h="1224136">
                <a:tc>
                  <a:txBody>
                    <a:bodyPr/>
                    <a:lstStyle/>
                    <a:p>
                      <a:r>
                        <a:rPr lang="nb-NO" sz="1900" noProof="0" dirty="0" smtClean="0">
                          <a:latin typeface="Times New Roman" pitchFamily="18" charset="0"/>
                          <a:cs typeface="Times New Roman" pitchFamily="18" charset="0"/>
                        </a:rPr>
                        <a:t>TBE: skogflått hjernebetennelse</a:t>
                      </a:r>
                    </a:p>
                    <a:p>
                      <a:r>
                        <a:rPr lang="nb-NO" sz="1700" noProof="0" dirty="0" smtClean="0">
                          <a:latin typeface="Times New Roman" pitchFamily="18" charset="0"/>
                          <a:cs typeface="Times New Roman" pitchFamily="18" charset="0"/>
                        </a:rPr>
                        <a:t>(</a:t>
                      </a:r>
                      <a:r>
                        <a:rPr lang="en-US" sz="1700" noProof="0" dirty="0" smtClean="0">
                          <a:latin typeface="Times New Roman" pitchFamily="18" charset="0"/>
                          <a:cs typeface="Times New Roman" pitchFamily="18" charset="0"/>
                        </a:rPr>
                        <a:t>tick-borne encephalitis</a:t>
                      </a:r>
                      <a:r>
                        <a:rPr lang="nb-NO" sz="1700" noProof="0" dirty="0" smtClean="0">
                          <a:latin typeface="Times New Roman" pitchFamily="18" charset="0"/>
                          <a:cs typeface="Times New Roman" pitchFamily="18" charset="0"/>
                        </a:rPr>
                        <a:t>)</a:t>
                      </a:r>
                      <a:endParaRPr lang="nb-NO" sz="1700" noProof="0" dirty="0">
                        <a:latin typeface="Times New Roman" pitchFamily="18" charset="0"/>
                        <a:cs typeface="Times New Roman" pitchFamily="18" charset="0"/>
                      </a:endParaRPr>
                    </a:p>
                  </a:txBody>
                  <a:tcPr/>
                </a:tc>
                <a:tc>
                  <a:txBody>
                    <a:bodyPr/>
                    <a:lstStyle/>
                    <a:p>
                      <a:r>
                        <a:rPr lang="nb-NO" sz="1900" noProof="0" smtClean="0">
                          <a:latin typeface="Times New Roman" pitchFamily="18" charset="0"/>
                          <a:cs typeface="Times New Roman" pitchFamily="18" charset="0"/>
                        </a:rPr>
                        <a:t>10</a:t>
                      </a:r>
                      <a:endParaRPr lang="nb-NO" sz="1900" noProof="0">
                        <a:latin typeface="Times New Roman" pitchFamily="18" charset="0"/>
                        <a:cs typeface="Times New Roman" pitchFamily="18" charset="0"/>
                      </a:endParaRPr>
                    </a:p>
                  </a:txBody>
                  <a:tcPr/>
                </a:tc>
                <a:tc>
                  <a:txBody>
                    <a:bodyPr/>
                    <a:lstStyle/>
                    <a:p>
                      <a:r>
                        <a:rPr lang="nb-NO" sz="1900" noProof="0" smtClean="0">
                          <a:latin typeface="Times New Roman" pitchFamily="18" charset="0"/>
                          <a:cs typeface="Times New Roman" pitchFamily="18" charset="0"/>
                        </a:rPr>
                        <a:t>11</a:t>
                      </a:r>
                      <a:endParaRPr lang="nb-NO" sz="1900" noProof="0">
                        <a:latin typeface="Times New Roman" pitchFamily="18" charset="0"/>
                        <a:cs typeface="Times New Roman" pitchFamily="18" charset="0"/>
                      </a:endParaRPr>
                    </a:p>
                  </a:txBody>
                  <a:tcPr/>
                </a:tc>
                <a:tc>
                  <a:txBody>
                    <a:bodyPr/>
                    <a:lstStyle/>
                    <a:p>
                      <a:r>
                        <a:rPr lang="nb-NO" sz="1900" noProof="0" smtClean="0">
                          <a:latin typeface="Times New Roman" pitchFamily="18" charset="0"/>
                          <a:cs typeface="Times New Roman" pitchFamily="18" charset="0"/>
                        </a:rPr>
                        <a:t>14</a:t>
                      </a:r>
                      <a:endParaRPr lang="nb-NO" sz="1900" noProof="0">
                        <a:latin typeface="Times New Roman" pitchFamily="18" charset="0"/>
                        <a:cs typeface="Times New Roman" pitchFamily="18" charset="0"/>
                      </a:endParaRPr>
                    </a:p>
                  </a:txBody>
                  <a:tcPr/>
                </a:tc>
                <a:tc>
                  <a:txBody>
                    <a:bodyPr/>
                    <a:lstStyle/>
                    <a:p>
                      <a:r>
                        <a:rPr lang="nb-NO" sz="1900" noProof="0" smtClean="0">
                          <a:latin typeface="Times New Roman" pitchFamily="18" charset="0"/>
                          <a:cs typeface="Times New Roman" pitchFamily="18" charset="0"/>
                        </a:rPr>
                        <a:t>7</a:t>
                      </a:r>
                      <a:endParaRPr lang="nb-NO" sz="1900" noProof="0">
                        <a:latin typeface="Times New Roman" pitchFamily="18" charset="0"/>
                        <a:cs typeface="Times New Roman" pitchFamily="18" charset="0"/>
                      </a:endParaRPr>
                    </a:p>
                  </a:txBody>
                  <a:tcPr/>
                </a:tc>
                <a:tc>
                  <a:txBody>
                    <a:bodyPr/>
                    <a:lstStyle/>
                    <a:p>
                      <a:r>
                        <a:rPr lang="nb-NO" sz="1900" noProof="0" smtClean="0">
                          <a:latin typeface="Times New Roman" pitchFamily="18" charset="0"/>
                          <a:cs typeface="Times New Roman" pitchFamily="18" charset="0"/>
                        </a:rPr>
                        <a:t>6</a:t>
                      </a:r>
                      <a:endParaRPr lang="nb-NO" sz="1900" noProof="0">
                        <a:latin typeface="Times New Roman" pitchFamily="18" charset="0"/>
                        <a:cs typeface="Times New Roman" pitchFamily="18" charset="0"/>
                      </a:endParaRPr>
                    </a:p>
                  </a:txBody>
                  <a:tcPr/>
                </a:tc>
                <a:tc>
                  <a:txBody>
                    <a:bodyPr/>
                    <a:lstStyle/>
                    <a:p>
                      <a:r>
                        <a:rPr lang="nb-NO" sz="1900" noProof="0" dirty="0" smtClean="0">
                          <a:latin typeface="Times New Roman" pitchFamily="18" charset="0"/>
                          <a:cs typeface="Times New Roman" pitchFamily="18" charset="0"/>
                        </a:rPr>
                        <a:t>13</a:t>
                      </a:r>
                      <a:endParaRPr lang="nb-NO" sz="1900" noProof="0" dirty="0">
                        <a:latin typeface="Times New Roman" pitchFamily="18" charset="0"/>
                        <a:cs typeface="Times New Roman" pitchFamily="18" charset="0"/>
                      </a:endParaRPr>
                    </a:p>
                  </a:txBody>
                  <a:tcPr/>
                </a:tc>
                <a:tc>
                  <a:txBody>
                    <a:bodyPr/>
                    <a:lstStyle/>
                    <a:p>
                      <a:r>
                        <a:rPr lang="nb-NO" sz="1900" noProof="0" dirty="0" smtClean="0">
                          <a:latin typeface="Times New Roman" pitchFamily="18" charset="0"/>
                          <a:cs typeface="Times New Roman" pitchFamily="18" charset="0"/>
                        </a:rPr>
                        <a:t>9</a:t>
                      </a:r>
                      <a:endParaRPr lang="nb-NO" sz="1900" noProof="0" dirty="0">
                        <a:latin typeface="Times New Roman" pitchFamily="18" charset="0"/>
                        <a:cs typeface="Times New Roman" pitchFamily="18" charset="0"/>
                      </a:endParaRPr>
                    </a:p>
                  </a:txBody>
                  <a:tcPr/>
                </a:tc>
              </a:tr>
            </a:tbl>
          </a:graphicData>
        </a:graphic>
      </p:graphicFrame>
      <p:pic>
        <p:nvPicPr>
          <p:cNvPr id="5" name="Picture 2" descr="\\sikt.sykehuspartner.no\Data\SSHF\Are\brukere\RAEI\My Pictures\randi flagger flått 13.JPG"/>
          <p:cNvPicPr>
            <a:picLocks noChangeAspect="1" noChangeArrowheads="1"/>
          </p:cNvPicPr>
          <p:nvPr/>
        </p:nvPicPr>
        <p:blipFill>
          <a:blip r:embed="rId3" cstate="print"/>
          <a:srcRect/>
          <a:stretch>
            <a:fillRect/>
          </a:stretch>
        </p:blipFill>
        <p:spPr bwMode="auto">
          <a:xfrm>
            <a:off x="3077693" y="4551652"/>
            <a:ext cx="2976330" cy="2232248"/>
          </a:xfrm>
          <a:prstGeom prst="rect">
            <a:avLst/>
          </a:prstGeom>
          <a:noFill/>
        </p:spPr>
      </p:pic>
    </p:spTree>
    <p:extLst>
      <p:ext uri="{BB962C8B-B14F-4D97-AF65-F5344CB8AC3E}">
        <p14:creationId xmlns:p14="http://schemas.microsoft.com/office/powerpoint/2010/main" val="258403943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9144000" cy="5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sz="2000" b="1" dirty="0" smtClean="0">
                <a:solidFill>
                  <a:schemeClr val="tx1"/>
                </a:solidFill>
                <a:latin typeface="Times New Roman" pitchFamily="18" charset="0"/>
                <a:cs typeface="Times New Roman" pitchFamily="18" charset="0"/>
              </a:rPr>
              <a:t>TBE</a:t>
            </a:r>
            <a:r>
              <a:rPr lang="nb-NO" sz="2000" dirty="0" smtClean="0">
                <a:solidFill>
                  <a:schemeClr val="tx1"/>
                </a:solidFill>
                <a:latin typeface="Times New Roman" pitchFamily="18" charset="0"/>
                <a:cs typeface="Times New Roman" pitchFamily="18" charset="0"/>
              </a:rPr>
              <a:t> (Skogflått hjernebetennelse. </a:t>
            </a:r>
            <a:r>
              <a:rPr lang="nb-NO" sz="2000" b="1" dirty="0" smtClean="0">
                <a:solidFill>
                  <a:schemeClr val="tx1"/>
                </a:solidFill>
                <a:latin typeface="Times New Roman" pitchFamily="18" charset="0"/>
                <a:cs typeface="Times New Roman" pitchFamily="18" charset="0"/>
              </a:rPr>
              <a:t>T</a:t>
            </a:r>
            <a:r>
              <a:rPr lang="nb-NO" sz="2000" dirty="0" smtClean="0">
                <a:solidFill>
                  <a:schemeClr val="tx1"/>
                </a:solidFill>
                <a:latin typeface="Times New Roman" pitchFamily="18" charset="0"/>
                <a:cs typeface="Times New Roman" pitchFamily="18" charset="0"/>
              </a:rPr>
              <a:t>ick-</a:t>
            </a:r>
            <a:r>
              <a:rPr lang="nb-NO" sz="2000" b="1" dirty="0" smtClean="0">
                <a:solidFill>
                  <a:schemeClr val="tx1"/>
                </a:solidFill>
                <a:latin typeface="Times New Roman" pitchFamily="18" charset="0"/>
                <a:cs typeface="Times New Roman" pitchFamily="18" charset="0"/>
              </a:rPr>
              <a:t>B</a:t>
            </a:r>
            <a:r>
              <a:rPr lang="nb-NO" sz="2000" dirty="0" smtClean="0">
                <a:solidFill>
                  <a:schemeClr val="tx1"/>
                </a:solidFill>
                <a:latin typeface="Times New Roman" pitchFamily="18" charset="0"/>
                <a:cs typeface="Times New Roman" pitchFamily="18" charset="0"/>
              </a:rPr>
              <a:t>orne </a:t>
            </a:r>
            <a:r>
              <a:rPr lang="nb-NO" sz="2000" b="1" dirty="0" smtClean="0">
                <a:solidFill>
                  <a:schemeClr val="tx1"/>
                </a:solidFill>
                <a:latin typeface="Times New Roman" pitchFamily="18" charset="0"/>
                <a:cs typeface="Times New Roman" pitchFamily="18" charset="0"/>
              </a:rPr>
              <a:t>E</a:t>
            </a:r>
            <a:r>
              <a:rPr lang="nb-NO" sz="2000" dirty="0" smtClean="0">
                <a:solidFill>
                  <a:schemeClr val="tx1"/>
                </a:solidFill>
                <a:latin typeface="Times New Roman" pitchFamily="18" charset="0"/>
                <a:cs typeface="Times New Roman" pitchFamily="18" charset="0"/>
              </a:rPr>
              <a:t>ncephalitis)</a:t>
            </a:r>
          </a:p>
          <a:p>
            <a:pPr algn="ctr">
              <a:defRPr/>
            </a:pPr>
            <a:r>
              <a:rPr lang="nb-NO" sz="2000" dirty="0" smtClean="0">
                <a:solidFill>
                  <a:schemeClr val="tx1"/>
                </a:solidFill>
                <a:latin typeface="Times New Roman" pitchFamily="18" charset="0"/>
                <a:cs typeface="Times New Roman" pitchFamily="18" charset="0"/>
              </a:rPr>
              <a:t>Folkehelseinstituttet 1994-2014, antatt </a:t>
            </a:r>
            <a:r>
              <a:rPr lang="nb-NO" sz="2000" dirty="0">
                <a:solidFill>
                  <a:schemeClr val="tx1"/>
                </a:solidFill>
                <a:latin typeface="Times New Roman" pitchFamily="18" charset="0"/>
                <a:cs typeface="Times New Roman" pitchFamily="18" charset="0"/>
              </a:rPr>
              <a:t>smittested </a:t>
            </a:r>
            <a:r>
              <a:rPr lang="nb-NO" sz="2000" dirty="0" smtClean="0">
                <a:solidFill>
                  <a:schemeClr val="tx1"/>
                </a:solidFill>
                <a:latin typeface="Times New Roman" pitchFamily="18" charset="0"/>
                <a:cs typeface="Times New Roman" pitchFamily="18" charset="0"/>
              </a:rPr>
              <a:t>Norge</a:t>
            </a:r>
            <a:endParaRPr lang="nb-NO" sz="2000" dirty="0">
              <a:solidFill>
                <a:schemeClr val="tx1"/>
              </a:solidFill>
            </a:endParaRPr>
          </a:p>
        </p:txBody>
      </p:sp>
      <p:sp>
        <p:nvSpPr>
          <p:cNvPr id="5" name="Rektangel 4"/>
          <p:cNvSpPr/>
          <p:nvPr/>
        </p:nvSpPr>
        <p:spPr>
          <a:xfrm>
            <a:off x="3563938" y="5013325"/>
            <a:ext cx="360362"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pic>
        <p:nvPicPr>
          <p:cNvPr id="1026" name="Picture 2"/>
          <p:cNvPicPr>
            <a:picLocks noChangeAspect="1" noChangeArrowheads="1"/>
          </p:cNvPicPr>
          <p:nvPr/>
        </p:nvPicPr>
        <p:blipFill>
          <a:blip r:embed="rId3" cstate="print"/>
          <a:srcRect/>
          <a:stretch>
            <a:fillRect/>
          </a:stretch>
        </p:blipFill>
        <p:spPr bwMode="auto">
          <a:xfrm>
            <a:off x="76546" y="650164"/>
            <a:ext cx="7303766" cy="6165304"/>
          </a:xfrm>
          <a:prstGeom prst="rect">
            <a:avLst/>
          </a:prstGeom>
          <a:noFill/>
          <a:ln w="9525">
            <a:noFill/>
            <a:miter lim="800000"/>
            <a:headEnd/>
            <a:tailEnd/>
          </a:ln>
        </p:spPr>
      </p:pic>
      <p:sp>
        <p:nvSpPr>
          <p:cNvPr id="9" name="Rektangel 8"/>
          <p:cNvSpPr/>
          <p:nvPr/>
        </p:nvSpPr>
        <p:spPr>
          <a:xfrm>
            <a:off x="-74431" y="764704"/>
            <a:ext cx="179512" cy="5832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7348413" y="764704"/>
            <a:ext cx="144016" cy="5976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Plassholder for innhold 5" descr="tbe virus Bode scienc centre.jpg"/>
          <p:cNvPicPr>
            <a:picLocks noChangeAspect="1"/>
          </p:cNvPicPr>
          <p:nvPr/>
        </p:nvPicPr>
        <p:blipFill>
          <a:blip r:embed="rId4" cstate="print"/>
          <a:srcRect/>
          <a:stretch>
            <a:fillRect/>
          </a:stretch>
        </p:blipFill>
        <p:spPr>
          <a:xfrm>
            <a:off x="6883628" y="4238990"/>
            <a:ext cx="2086637" cy="1998636"/>
          </a:xfrm>
          <a:prstGeom prst="rect">
            <a:avLst/>
          </a:prstGeom>
        </p:spPr>
      </p:pic>
    </p:spTree>
    <p:extLst>
      <p:ext uri="{BB962C8B-B14F-4D97-AF65-F5344CB8AC3E}">
        <p14:creationId xmlns:p14="http://schemas.microsoft.com/office/powerpoint/2010/main" val="2738872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latin typeface="Times New Roman" panose="02020603050405020304" pitchFamily="18" charset="0"/>
                <a:cs typeface="Times New Roman" panose="02020603050405020304" pitchFamily="18" charset="0"/>
              </a:rPr>
              <a:t>TBE. Tofaset klinisk bilde</a:t>
            </a:r>
            <a:endParaRPr lang="nb-NO" dirty="0">
              <a:latin typeface="Times New Roman" panose="02020603050405020304" pitchFamily="18" charset="0"/>
              <a:cs typeface="Times New Roman" panose="02020603050405020304" pitchFamily="18" charset="0"/>
            </a:endParaRPr>
          </a:p>
        </p:txBody>
      </p:sp>
      <p:sp>
        <p:nvSpPr>
          <p:cNvPr id="3" name="Plassholder for innhold 2"/>
          <p:cNvSpPr>
            <a:spLocks noGrp="1"/>
          </p:cNvSpPr>
          <p:nvPr>
            <p:ph idx="1"/>
          </p:nvPr>
        </p:nvSpPr>
        <p:spPr/>
        <p:txBody>
          <a:bodyPr>
            <a:normAutofit fontScale="92500" lnSpcReduction="10000"/>
          </a:bodyPr>
          <a:lstStyle/>
          <a:p>
            <a:pPr marL="0" indent="0">
              <a:buNone/>
            </a:pPr>
            <a:r>
              <a:rPr lang="nb-NO" sz="3300" b="1" dirty="0" smtClean="0">
                <a:latin typeface="Times New Roman" panose="02020603050405020304" pitchFamily="18" charset="0"/>
                <a:cs typeface="Times New Roman" panose="02020603050405020304" pitchFamily="18" charset="0"/>
              </a:rPr>
              <a:t>1. Fase</a:t>
            </a:r>
            <a:r>
              <a:rPr lang="nb-NO" sz="3300" dirty="0" smtClean="0">
                <a:latin typeface="Times New Roman" panose="02020603050405020304" pitchFamily="18" charset="0"/>
                <a:cs typeface="Times New Roman" panose="02020603050405020304" pitchFamily="18" charset="0"/>
              </a:rPr>
              <a:t>: feber</a:t>
            </a:r>
            <a:r>
              <a:rPr lang="nb-NO" sz="3300" dirty="0">
                <a:latin typeface="Times New Roman" panose="02020603050405020304" pitchFamily="18" charset="0"/>
                <a:cs typeface="Times New Roman" panose="02020603050405020304" pitchFamily="18" charset="0"/>
              </a:rPr>
              <a:t>, hodepine, </a:t>
            </a:r>
            <a:r>
              <a:rPr lang="nb-NO" sz="3300" dirty="0" smtClean="0">
                <a:latin typeface="Times New Roman" panose="02020603050405020304" pitchFamily="18" charset="0"/>
                <a:cs typeface="Times New Roman" panose="02020603050405020304" pitchFamily="18" charset="0"/>
              </a:rPr>
              <a:t>myalgi (ca. 1 uke)</a:t>
            </a:r>
            <a:br>
              <a:rPr lang="nb-NO" sz="3300" dirty="0" smtClean="0">
                <a:latin typeface="Times New Roman" panose="02020603050405020304" pitchFamily="18" charset="0"/>
                <a:cs typeface="Times New Roman" panose="02020603050405020304" pitchFamily="18" charset="0"/>
              </a:rPr>
            </a:br>
            <a:r>
              <a:rPr lang="nb-NO" sz="3300" dirty="0">
                <a:latin typeface="Times New Roman" panose="02020603050405020304" pitchFamily="18" charset="0"/>
                <a:cs typeface="Times New Roman" panose="02020603050405020304" pitchFamily="18" charset="0"/>
              </a:rPr>
              <a:t>	</a:t>
            </a:r>
            <a:r>
              <a:rPr lang="nb-NO" sz="3300" dirty="0" smtClean="0">
                <a:latin typeface="Times New Roman" panose="02020603050405020304" pitchFamily="18" charset="0"/>
                <a:cs typeface="Times New Roman" panose="02020603050405020304" pitchFamily="18" charset="0"/>
              </a:rPr>
              <a:t>Symptomfri </a:t>
            </a:r>
            <a:r>
              <a:rPr lang="nb-NO" sz="3300" dirty="0">
                <a:latin typeface="Times New Roman" panose="02020603050405020304" pitchFamily="18" charset="0"/>
                <a:cs typeface="Times New Roman" panose="02020603050405020304" pitchFamily="18" charset="0"/>
              </a:rPr>
              <a:t>periode ca. 1 uke (1 – 33 dager</a:t>
            </a:r>
            <a:r>
              <a:rPr lang="nb-NO" sz="3300" dirty="0" smtClean="0">
                <a:latin typeface="Times New Roman" panose="02020603050405020304" pitchFamily="18" charset="0"/>
                <a:cs typeface="Times New Roman" panose="02020603050405020304" pitchFamily="18" charset="0"/>
              </a:rPr>
              <a:t>)</a:t>
            </a:r>
            <a:br>
              <a:rPr lang="nb-NO" sz="3300" dirty="0" smtClean="0">
                <a:latin typeface="Times New Roman" panose="02020603050405020304" pitchFamily="18" charset="0"/>
                <a:cs typeface="Times New Roman" panose="02020603050405020304" pitchFamily="18" charset="0"/>
              </a:rPr>
            </a:br>
            <a:endParaRPr lang="nb-NO" sz="3300" dirty="0">
              <a:latin typeface="Times New Roman" panose="02020603050405020304" pitchFamily="18" charset="0"/>
              <a:cs typeface="Times New Roman" panose="02020603050405020304" pitchFamily="18" charset="0"/>
            </a:endParaRPr>
          </a:p>
          <a:p>
            <a:pPr marL="0" indent="0">
              <a:buNone/>
            </a:pPr>
            <a:r>
              <a:rPr lang="nb-NO" sz="3300" b="1" dirty="0" smtClean="0">
                <a:latin typeface="Times New Roman" panose="02020603050405020304" pitchFamily="18" charset="0"/>
                <a:cs typeface="Times New Roman" panose="02020603050405020304" pitchFamily="18" charset="0"/>
              </a:rPr>
              <a:t>2. Fase</a:t>
            </a:r>
            <a:r>
              <a:rPr lang="nb-NO" sz="3300" dirty="0" smtClean="0">
                <a:latin typeface="Times New Roman" panose="02020603050405020304" pitchFamily="18" charset="0"/>
                <a:cs typeface="Times New Roman" panose="02020603050405020304" pitchFamily="18" charset="0"/>
              </a:rPr>
              <a:t>:</a:t>
            </a:r>
            <a:r>
              <a:rPr lang="nb-NO" sz="3300" b="1" dirty="0" smtClean="0">
                <a:latin typeface="Times New Roman" panose="02020603050405020304" pitchFamily="18" charset="0"/>
                <a:cs typeface="Times New Roman" panose="02020603050405020304" pitchFamily="18" charset="0"/>
              </a:rPr>
              <a:t> </a:t>
            </a:r>
            <a:r>
              <a:rPr lang="nb-NO" sz="3300" dirty="0" smtClean="0">
                <a:latin typeface="Times New Roman" panose="02020603050405020304" pitchFamily="18" charset="0"/>
                <a:cs typeface="Times New Roman" panose="02020603050405020304" pitchFamily="18" charset="0"/>
              </a:rPr>
              <a:t>encephalitt </a:t>
            </a:r>
            <a:r>
              <a:rPr lang="nb-NO" sz="3300" dirty="0">
                <a:latin typeface="Times New Roman" panose="02020603050405020304" pitchFamily="18" charset="0"/>
                <a:cs typeface="Times New Roman" panose="02020603050405020304" pitchFamily="18" charset="0"/>
              </a:rPr>
              <a:t>(ca. </a:t>
            </a:r>
            <a:r>
              <a:rPr lang="nb-NO" sz="3300" dirty="0" smtClean="0">
                <a:latin typeface="Times New Roman" panose="02020603050405020304" pitchFamily="18" charset="0"/>
                <a:cs typeface="Times New Roman" panose="02020603050405020304" pitchFamily="18" charset="0"/>
              </a:rPr>
              <a:t>1/3 av </a:t>
            </a:r>
            <a:r>
              <a:rPr lang="nb-NO" sz="3300" dirty="0">
                <a:latin typeface="Times New Roman" panose="02020603050405020304" pitchFamily="18" charset="0"/>
                <a:cs typeface="Times New Roman" panose="02020603050405020304" pitchFamily="18" charset="0"/>
              </a:rPr>
              <a:t>pasientene)</a:t>
            </a:r>
          </a:p>
          <a:p>
            <a:pPr marL="457200" lvl="1" indent="0">
              <a:buNone/>
            </a:pPr>
            <a:r>
              <a:rPr lang="nb-NO" sz="3300" dirty="0" smtClean="0">
                <a:latin typeface="Times New Roman" panose="02020603050405020304" pitchFamily="18" charset="0"/>
                <a:cs typeface="Times New Roman" panose="02020603050405020304" pitchFamily="18" charset="0"/>
              </a:rPr>
              <a:t>	Høy </a:t>
            </a:r>
            <a:r>
              <a:rPr lang="nb-NO" sz="3300" dirty="0">
                <a:latin typeface="Times New Roman" panose="02020603050405020304" pitchFamily="18" charset="0"/>
                <a:cs typeface="Times New Roman" panose="02020603050405020304" pitchFamily="18" charset="0"/>
              </a:rPr>
              <a:t>og langvarig </a:t>
            </a:r>
            <a:r>
              <a:rPr lang="nb-NO" sz="3300" dirty="0" smtClean="0">
                <a:latin typeface="Times New Roman" panose="02020603050405020304" pitchFamily="18" charset="0"/>
                <a:cs typeface="Times New Roman" panose="02020603050405020304" pitchFamily="18" charset="0"/>
              </a:rPr>
              <a:t>feber </a:t>
            </a:r>
          </a:p>
          <a:p>
            <a:pPr marL="457200" lvl="1" indent="0">
              <a:buNone/>
            </a:pPr>
            <a:r>
              <a:rPr lang="nb-NO" sz="3300" dirty="0" smtClean="0">
                <a:latin typeface="Times New Roman" panose="02020603050405020304" pitchFamily="18" charset="0"/>
                <a:cs typeface="Times New Roman" panose="02020603050405020304" pitchFamily="18" charset="0"/>
              </a:rPr>
              <a:t>	Hodepine </a:t>
            </a:r>
          </a:p>
          <a:p>
            <a:pPr marL="457200" lvl="1" indent="0">
              <a:buNone/>
            </a:pPr>
            <a:r>
              <a:rPr lang="nb-NO" sz="3300" dirty="0" smtClean="0">
                <a:latin typeface="Times New Roman" panose="02020603050405020304" pitchFamily="18" charset="0"/>
                <a:cs typeface="Times New Roman" panose="02020603050405020304" pitchFamily="18" charset="0"/>
              </a:rPr>
              <a:t>	Nevrologiske symptomer</a:t>
            </a:r>
            <a:br>
              <a:rPr lang="nb-NO" sz="3300" dirty="0" smtClean="0">
                <a:latin typeface="Times New Roman" panose="02020603050405020304" pitchFamily="18" charset="0"/>
                <a:cs typeface="Times New Roman" panose="02020603050405020304" pitchFamily="18" charset="0"/>
              </a:rPr>
            </a:br>
            <a:endParaRPr lang="nb-NO" sz="3300" dirty="0" smtClean="0">
              <a:latin typeface="Times New Roman" panose="02020603050405020304" pitchFamily="18" charset="0"/>
              <a:cs typeface="Times New Roman" panose="02020603050405020304" pitchFamily="18" charset="0"/>
            </a:endParaRPr>
          </a:p>
          <a:p>
            <a:pPr marL="0" indent="0">
              <a:buNone/>
            </a:pPr>
            <a:r>
              <a:rPr lang="nb-NO" sz="3300" dirty="0" smtClean="0">
                <a:latin typeface="Times New Roman" panose="02020603050405020304" pitchFamily="18" charset="0"/>
                <a:cs typeface="Times New Roman" panose="02020603050405020304" pitchFamily="18" charset="0"/>
              </a:rPr>
              <a:t>Sekvele hos 10 %</a:t>
            </a:r>
          </a:p>
          <a:p>
            <a:pPr marL="457200" lvl="1" indent="0">
              <a:buNone/>
            </a:pPr>
            <a:endParaRPr lang="nb-NO" sz="3300" dirty="0" smtClean="0">
              <a:latin typeface="Times New Roman" panose="02020603050405020304" pitchFamily="18" charset="0"/>
              <a:cs typeface="Times New Roman" panose="02020603050405020304" pitchFamily="18" charset="0"/>
            </a:endParaRPr>
          </a:p>
          <a:p>
            <a:pPr marL="457200" lvl="1" indent="0">
              <a:buNone/>
            </a:pPr>
            <a:endParaRPr lang="nb-NO" sz="3200" dirty="0" smtClean="0">
              <a:latin typeface="Times New Roman" panose="02020603050405020304" pitchFamily="18" charset="0"/>
              <a:cs typeface="Times New Roman" panose="02020603050405020304" pitchFamily="18" charset="0"/>
            </a:endParaRPr>
          </a:p>
          <a:p>
            <a:endParaRPr lang="nb-NO" dirty="0">
              <a:latin typeface="Times New Roman" panose="02020603050405020304" pitchFamily="18" charset="0"/>
              <a:cs typeface="Times New Roman" panose="02020603050405020304" pitchFamily="18" charset="0"/>
            </a:endParaRPr>
          </a:p>
          <a:p>
            <a:endParaRPr lang="nb-NO" dirty="0" smtClean="0">
              <a:latin typeface="Times New Roman" panose="02020603050405020304" pitchFamily="18" charset="0"/>
              <a:cs typeface="Times New Roman" panose="02020603050405020304" pitchFamily="18" charset="0"/>
            </a:endParaRPr>
          </a:p>
          <a:p>
            <a:endParaRPr lang="nb-NO" dirty="0">
              <a:latin typeface="Times New Roman" panose="02020603050405020304" pitchFamily="18" charset="0"/>
              <a:cs typeface="Times New Roman" panose="02020603050405020304" pitchFamily="18" charset="0"/>
            </a:endParaRPr>
          </a:p>
        </p:txBody>
      </p:sp>
      <p:pic>
        <p:nvPicPr>
          <p:cNvPr id="5" name="Plassholder for innhold 19" descr="logoNORpayoff.jpg"/>
          <p:cNvPicPr>
            <a:picLocks noChangeAspect="1"/>
          </p:cNvPicPr>
          <p:nvPr/>
        </p:nvPicPr>
        <p:blipFill>
          <a:blip r:embed="rId2" cstate="print"/>
          <a:stretch>
            <a:fillRect/>
          </a:stretch>
        </p:blipFill>
        <p:spPr>
          <a:xfrm>
            <a:off x="8100392" y="6127212"/>
            <a:ext cx="1043608" cy="730793"/>
          </a:xfrm>
          <a:prstGeom prst="rect">
            <a:avLst/>
          </a:prstGeom>
        </p:spPr>
      </p:pic>
    </p:spTree>
    <p:extLst>
      <p:ext uri="{BB962C8B-B14F-4D97-AF65-F5344CB8AC3E}">
        <p14:creationId xmlns:p14="http://schemas.microsoft.com/office/powerpoint/2010/main" val="3187990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4583" y="274644"/>
            <a:ext cx="7992887" cy="1785937"/>
          </a:xfrm>
        </p:spPr>
        <p:txBody>
          <a:bodyPr>
            <a:normAutofit/>
          </a:bodyPr>
          <a:lstStyle/>
          <a:p>
            <a:r>
              <a:rPr lang="nb-NO" sz="4000" b="1" dirty="0" smtClean="0">
                <a:latin typeface="+mn-lt"/>
                <a:cs typeface="Times New Roman" pitchFamily="18" charset="0"/>
              </a:rPr>
              <a:t>Risiko for å bli syk </a:t>
            </a:r>
            <a:br>
              <a:rPr lang="nb-NO" sz="4000" b="1" dirty="0" smtClean="0">
                <a:latin typeface="+mn-lt"/>
                <a:cs typeface="Times New Roman" pitchFamily="18" charset="0"/>
              </a:rPr>
            </a:br>
            <a:r>
              <a:rPr lang="nb-NO" sz="4000" b="1" dirty="0" smtClean="0">
                <a:latin typeface="+mn-lt"/>
                <a:cs typeface="Times New Roman" pitchFamily="18" charset="0"/>
              </a:rPr>
              <a:t>etter flåttbitt</a:t>
            </a:r>
            <a:r>
              <a:rPr lang="nb-NO" sz="4000" dirty="0" smtClean="0">
                <a:latin typeface="+mn-lt"/>
                <a:cs typeface="Times New Roman" pitchFamily="18" charset="0"/>
              </a:rPr>
              <a:t>: </a:t>
            </a:r>
          </a:p>
        </p:txBody>
      </p:sp>
      <p:sp>
        <p:nvSpPr>
          <p:cNvPr id="12291" name="Rektangel 3"/>
          <p:cNvSpPr>
            <a:spLocks noChangeArrowheads="1"/>
          </p:cNvSpPr>
          <p:nvPr/>
        </p:nvSpPr>
        <p:spPr bwMode="auto">
          <a:xfrm>
            <a:off x="395296" y="1772816"/>
            <a:ext cx="8569325" cy="3884140"/>
          </a:xfrm>
          <a:prstGeom prst="rect">
            <a:avLst/>
          </a:prstGeom>
          <a:noFill/>
          <a:ln w="9525">
            <a:noFill/>
            <a:miter lim="800000"/>
            <a:headEnd/>
            <a:tailEnd/>
          </a:ln>
        </p:spPr>
        <p:txBody>
          <a:bodyPr wrap="square">
            <a:spAutoFit/>
          </a:bodyPr>
          <a:lstStyle/>
          <a:p>
            <a:endParaRPr lang="en-US" sz="3200" dirty="0" smtClean="0">
              <a:solidFill>
                <a:schemeClr val="tx1">
                  <a:lumMod val="75000"/>
                  <a:lumOff val="25000"/>
                </a:schemeClr>
              </a:solidFill>
              <a:latin typeface="Calibri" pitchFamily="34" charset="0"/>
            </a:endParaRPr>
          </a:p>
          <a:p>
            <a:r>
              <a:rPr lang="nb-NO" sz="4000" dirty="0" smtClean="0"/>
              <a:t>1-2 av flåttbitt gir sykdom</a:t>
            </a:r>
          </a:p>
          <a:p>
            <a:r>
              <a:rPr lang="nb-NO" sz="4000" dirty="0" smtClean="0"/>
              <a:t> 96% lokalisert sykdom i hud </a:t>
            </a:r>
          </a:p>
          <a:p>
            <a:endParaRPr lang="nb-NO" sz="4000" b="1" dirty="0" smtClean="0"/>
          </a:p>
          <a:p>
            <a:r>
              <a:rPr lang="nb-NO" sz="2800" dirty="0" smtClean="0"/>
              <a:t>KE Eliassen, 20016 «</a:t>
            </a:r>
            <a:r>
              <a:rPr lang="en-US" sz="2800" dirty="0" smtClean="0"/>
              <a:t>Incidence </a:t>
            </a:r>
            <a:r>
              <a:rPr lang="en-US" sz="2800" dirty="0"/>
              <a:t>and antibiotic treatment of erythema </a:t>
            </a:r>
            <a:r>
              <a:rPr lang="en-US" sz="2800" dirty="0" err="1"/>
              <a:t>migrans</a:t>
            </a:r>
            <a:r>
              <a:rPr lang="en-US" sz="2800" dirty="0"/>
              <a:t> in Norway </a:t>
            </a:r>
            <a:r>
              <a:rPr lang="en-US" sz="2800" dirty="0" smtClean="0"/>
              <a:t>2005-2009”</a:t>
            </a:r>
            <a:endParaRPr lang="nb-NO" sz="2800" dirty="0" smtClean="0"/>
          </a:p>
          <a:p>
            <a:pPr marL="342900" indent="-342900">
              <a:spcBef>
                <a:spcPct val="20000"/>
              </a:spcBef>
              <a:buFontTx/>
              <a:buChar char="•"/>
              <a:defRPr/>
            </a:pPr>
            <a:endParaRPr lang="en-US" sz="3200" dirty="0" smtClean="0">
              <a:solidFill>
                <a:schemeClr val="tx1">
                  <a:lumMod val="75000"/>
                  <a:lumOff val="25000"/>
                </a:schemeClr>
              </a:solidFill>
              <a:latin typeface="Calibri" pitchFamily="34" charset="0"/>
            </a:endParaRPr>
          </a:p>
        </p:txBody>
      </p:sp>
      <p:pic>
        <p:nvPicPr>
          <p:cNvPr id="5" name="Plassholder for innhold 19" descr="logoNORpayoff.jpg"/>
          <p:cNvPicPr>
            <a:picLocks noChangeAspect="1"/>
          </p:cNvPicPr>
          <p:nvPr/>
        </p:nvPicPr>
        <p:blipFill>
          <a:blip r:embed="rId2" cstate="print"/>
          <a:stretch>
            <a:fillRect/>
          </a:stretch>
        </p:blipFill>
        <p:spPr>
          <a:xfrm>
            <a:off x="7380312" y="5622972"/>
            <a:ext cx="1763688" cy="1235034"/>
          </a:xfrm>
          <a:prstGeom prst="rect">
            <a:avLst/>
          </a:prstGeom>
        </p:spPr>
      </p:pic>
      <p:pic>
        <p:nvPicPr>
          <p:cNvPr id="6" name="Picture 2" descr="Bullseye Lyme Disease Rash.jpg">
            <a:hlinkClick r:id="rId3"/>
          </p:cNvPr>
          <p:cNvPicPr>
            <a:picLocks noChangeAspect="1" noChangeArrowheads="1"/>
          </p:cNvPicPr>
          <p:nvPr/>
        </p:nvPicPr>
        <p:blipFill>
          <a:blip r:embed="rId4" cstate="print"/>
          <a:srcRect/>
          <a:stretch>
            <a:fillRect/>
          </a:stretch>
        </p:blipFill>
        <p:spPr bwMode="auto">
          <a:xfrm>
            <a:off x="6486878" y="260648"/>
            <a:ext cx="2441098" cy="1872208"/>
          </a:xfrm>
          <a:prstGeom prst="rect">
            <a:avLst/>
          </a:prstGeom>
          <a:noFill/>
        </p:spPr>
      </p:pic>
    </p:spTree>
    <p:extLst>
      <p:ext uri="{BB962C8B-B14F-4D97-AF65-F5344CB8AC3E}">
        <p14:creationId xmlns:p14="http://schemas.microsoft.com/office/powerpoint/2010/main" val="215811825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en-US" dirty="0"/>
          </a:p>
        </p:txBody>
      </p:sp>
      <p:pic>
        <p:nvPicPr>
          <p:cNvPr id="4" name="Plassholder for innhold 3" descr="skog_gallrad_1157177233_1571784.jpg"/>
          <p:cNvPicPr>
            <a:picLocks noGrp="1" noChangeAspect="1"/>
          </p:cNvPicPr>
          <p:nvPr>
            <p:ph idx="1"/>
          </p:nvPr>
        </p:nvPicPr>
        <p:blipFill>
          <a:blip r:embed="rId3" cstate="print">
            <a:duotone>
              <a:prstClr val="black"/>
              <a:schemeClr val="accent3">
                <a:tint val="45000"/>
                <a:satMod val="400000"/>
              </a:schemeClr>
            </a:duotone>
            <a:lum bright="-8000" contrast="15000"/>
          </a:blip>
          <a:stretch>
            <a:fillRect/>
          </a:stretch>
        </p:blipFill>
        <p:spPr>
          <a:xfrm>
            <a:off x="0" y="-99392"/>
            <a:ext cx="9144000" cy="6957392"/>
          </a:xfrm>
          <a:prstGeom prst="rect">
            <a:avLst/>
          </a:prstGeom>
        </p:spPr>
      </p:pic>
      <p:sp>
        <p:nvSpPr>
          <p:cNvPr id="6" name="Rektangel 5"/>
          <p:cNvSpPr/>
          <p:nvPr/>
        </p:nvSpPr>
        <p:spPr>
          <a:xfrm>
            <a:off x="0" y="5129808"/>
            <a:ext cx="9144000" cy="1728192"/>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800" b="1" dirty="0" smtClean="0">
                <a:solidFill>
                  <a:schemeClr val="tx1"/>
                </a:solidFill>
              </a:rPr>
              <a:t>Klinikk</a:t>
            </a:r>
            <a:endParaRPr lang="en-US" sz="4800" dirty="0"/>
          </a:p>
        </p:txBody>
      </p:sp>
      <p:pic>
        <p:nvPicPr>
          <p:cNvPr id="5" name="Picture 3" descr="C:\Users\raei\Desktop\tick.jpg"/>
          <p:cNvPicPr>
            <a:picLocks noChangeAspect="1" noChangeArrowheads="1"/>
          </p:cNvPicPr>
          <p:nvPr/>
        </p:nvPicPr>
        <p:blipFill>
          <a:blip r:embed="rId4" cstate="print">
            <a:duotone>
              <a:prstClr val="black"/>
              <a:schemeClr val="accent3">
                <a:tint val="45000"/>
                <a:satMod val="400000"/>
              </a:schemeClr>
            </a:duotone>
            <a:lum bright="28000" contrast="58000"/>
          </a:blip>
          <a:srcRect/>
          <a:stretch>
            <a:fillRect/>
          </a:stretch>
        </p:blipFill>
        <p:spPr bwMode="auto">
          <a:xfrm>
            <a:off x="0" y="3068960"/>
            <a:ext cx="2627784" cy="2348880"/>
          </a:xfrm>
          <a:prstGeom prst="rect">
            <a:avLst/>
          </a:prstGeom>
          <a:noFill/>
          <a:scene3d>
            <a:camera prst="orthographicFront">
              <a:rot lat="9000000" lon="10799999" rev="0"/>
            </a:camera>
            <a:lightRig rig="threePt" dir="t"/>
          </a:scene3d>
        </p:spPr>
      </p:pic>
    </p:spTree>
    <p:extLst>
      <p:ext uri="{BB962C8B-B14F-4D97-AF65-F5344CB8AC3E}">
        <p14:creationId xmlns:p14="http://schemas.microsoft.com/office/powerpoint/2010/main" val="413604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0762" y="940489"/>
            <a:ext cx="8229600" cy="1143000"/>
          </a:xfrm>
        </p:spPr>
        <p:txBody>
          <a:bodyPr/>
          <a:lstStyle/>
          <a:p>
            <a:r>
              <a:rPr lang="nb-NO" dirty="0" smtClean="0"/>
              <a:t>+</a:t>
            </a:r>
            <a:endParaRPr lang="nb-NO" dirty="0"/>
          </a:p>
        </p:txBody>
      </p:sp>
      <p:graphicFrame>
        <p:nvGraphicFramePr>
          <p:cNvPr id="5" name="Plassholder for innhold 4"/>
          <p:cNvGraphicFramePr>
            <a:graphicFrameLocks noGrp="1"/>
          </p:cNvGraphicFramePr>
          <p:nvPr>
            <p:ph idx="1"/>
            <p:extLst>
              <p:ext uri="{D42A27DB-BD31-4B8C-83A1-F6EECF244321}">
                <p14:modId xmlns:p14="http://schemas.microsoft.com/office/powerpoint/2010/main" val="1996073952"/>
              </p:ext>
            </p:extLst>
          </p:nvPr>
        </p:nvGraphicFramePr>
        <p:xfrm>
          <a:off x="172586" y="714242"/>
          <a:ext cx="8784976" cy="4756368"/>
        </p:xfrm>
        <a:graphic>
          <a:graphicData uri="http://schemas.openxmlformats.org/drawingml/2006/table">
            <a:tbl>
              <a:tblPr firstRow="1" bandRow="1">
                <a:tableStyleId>{5C22544A-7EE6-4342-B048-85BDC9FD1C3A}</a:tableStyleId>
              </a:tblPr>
              <a:tblGrid>
                <a:gridCol w="2743230"/>
                <a:gridCol w="2860979"/>
                <a:gridCol w="3180767"/>
              </a:tblGrid>
              <a:tr h="843332">
                <a:tc>
                  <a:txBody>
                    <a:bodyPr/>
                    <a:lstStyle/>
                    <a:p>
                      <a:r>
                        <a:rPr lang="nb-NO" sz="2800" noProof="0" dirty="0" smtClean="0">
                          <a:latin typeface="Times New Roman" panose="02020603050405020304" pitchFamily="18" charset="0"/>
                          <a:cs typeface="Times New Roman" panose="02020603050405020304" pitchFamily="18" charset="0"/>
                        </a:rPr>
                        <a:t>Tidlig lokal</a:t>
                      </a:r>
                    </a:p>
                    <a:p>
                      <a:r>
                        <a:rPr lang="nb-NO" sz="2800" noProof="0" dirty="0" smtClean="0">
                          <a:latin typeface="Times New Roman" panose="02020603050405020304" pitchFamily="18" charset="0"/>
                          <a:cs typeface="Times New Roman" panose="02020603050405020304" pitchFamily="18" charset="0"/>
                        </a:rPr>
                        <a:t>3 - 30 dager</a:t>
                      </a:r>
                      <a:endParaRPr lang="nb-NO" sz="2800" noProof="0"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r>
                        <a:rPr lang="nb-NO" sz="2800" noProof="0" dirty="0" smtClean="0">
                          <a:latin typeface="Times New Roman" panose="02020603050405020304" pitchFamily="18" charset="0"/>
                          <a:cs typeface="Times New Roman" panose="02020603050405020304" pitchFamily="18" charset="0"/>
                        </a:rPr>
                        <a:t>Tidlig utbredt</a:t>
                      </a:r>
                    </a:p>
                    <a:p>
                      <a:r>
                        <a:rPr lang="nb-NO" sz="2800" noProof="0" dirty="0" smtClean="0">
                          <a:latin typeface="Times New Roman" panose="02020603050405020304" pitchFamily="18" charset="0"/>
                          <a:cs typeface="Times New Roman" panose="02020603050405020304" pitchFamily="18" charset="0"/>
                        </a:rPr>
                        <a:t>1 - 6 måneder</a:t>
                      </a:r>
                      <a:endParaRPr lang="nb-NO" sz="2800" noProof="0"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r>
                        <a:rPr lang="nb-NO" sz="2800" noProof="0" dirty="0" smtClean="0">
                          <a:latin typeface="Times New Roman" panose="02020603050405020304" pitchFamily="18" charset="0"/>
                          <a:cs typeface="Times New Roman" panose="02020603050405020304" pitchFamily="18" charset="0"/>
                        </a:rPr>
                        <a:t>Sen</a:t>
                      </a:r>
                    </a:p>
                    <a:p>
                      <a:r>
                        <a:rPr lang="nb-NO" sz="2800" noProof="0" dirty="0" smtClean="0">
                          <a:latin typeface="Times New Roman" panose="02020603050405020304" pitchFamily="18" charset="0"/>
                          <a:cs typeface="Times New Roman" panose="02020603050405020304" pitchFamily="18" charset="0"/>
                        </a:rPr>
                        <a:t>&gt;6 måneder</a:t>
                      </a:r>
                      <a:endParaRPr lang="nb-NO" sz="2800" noProof="0" dirty="0">
                        <a:latin typeface="Times New Roman" panose="02020603050405020304" pitchFamily="18" charset="0"/>
                        <a:cs typeface="Times New Roman" panose="02020603050405020304" pitchFamily="18" charset="0"/>
                      </a:endParaRPr>
                    </a:p>
                  </a:txBody>
                  <a:tcPr>
                    <a:solidFill>
                      <a:srgbClr val="00B0F0"/>
                    </a:solidFill>
                  </a:tcPr>
                </a:tc>
              </a:tr>
              <a:tr h="957655">
                <a:tc rowSpan="3">
                  <a:txBody>
                    <a:bodyPr/>
                    <a:lstStyle/>
                    <a:p>
                      <a:r>
                        <a:rPr lang="nb-NO" sz="2800" noProof="0" dirty="0" smtClean="0">
                          <a:latin typeface="Times New Roman" panose="02020603050405020304" pitchFamily="18" charset="0"/>
                          <a:cs typeface="Times New Roman" panose="02020603050405020304" pitchFamily="18" charset="0"/>
                        </a:rPr>
                        <a:t>Erytema migrans </a:t>
                      </a:r>
                    </a:p>
                    <a:p>
                      <a:r>
                        <a:rPr lang="nb-NO" sz="2800" noProof="0" dirty="0" smtClean="0">
                          <a:latin typeface="Times New Roman" panose="02020603050405020304" pitchFamily="18" charset="0"/>
                          <a:cs typeface="Times New Roman" panose="02020603050405020304" pitchFamily="18" charset="0"/>
                        </a:rPr>
                        <a:t>Lymfocytom </a:t>
                      </a:r>
                      <a:endParaRPr lang="nb-NO" sz="2800" noProof="0" dirty="0">
                        <a:latin typeface="Times New Roman" panose="02020603050405020304" pitchFamily="18" charset="0"/>
                        <a:cs typeface="Times New Roman" panose="02020603050405020304" pitchFamily="18" charset="0"/>
                      </a:endParaRPr>
                    </a:p>
                  </a:txBody>
                  <a:tcPr/>
                </a:tc>
                <a:tc>
                  <a:txBody>
                    <a:bodyPr/>
                    <a:lstStyle/>
                    <a:p>
                      <a:r>
                        <a:rPr lang="nb-NO" sz="2800" b="1" noProof="0" dirty="0" smtClean="0">
                          <a:latin typeface="Times New Roman" panose="02020603050405020304" pitchFamily="18" charset="0"/>
                          <a:cs typeface="Times New Roman" panose="02020603050405020304" pitchFamily="18" charset="0"/>
                        </a:rPr>
                        <a:t>Nevroborreliose</a:t>
                      </a:r>
                      <a:endParaRPr lang="nb-NO" sz="2800" b="1" noProof="0" dirty="0">
                        <a:latin typeface="Times New Roman" panose="02020603050405020304" pitchFamily="18" charset="0"/>
                        <a:cs typeface="Times New Roman" panose="02020603050405020304" pitchFamily="18" charset="0"/>
                      </a:endParaRPr>
                    </a:p>
                  </a:txBody>
                  <a:tcPr/>
                </a:tc>
                <a:tc>
                  <a:txBody>
                    <a:bodyPr/>
                    <a:lstStyle/>
                    <a:p>
                      <a:r>
                        <a:rPr lang="nb-NO" sz="2800" noProof="0" dirty="0" smtClean="0">
                          <a:latin typeface="Times New Roman" panose="02020603050405020304" pitchFamily="18" charset="0"/>
                          <a:cs typeface="Times New Roman" panose="02020603050405020304" pitchFamily="18" charset="0"/>
                        </a:rPr>
                        <a:t>Sen nevroborreliose</a:t>
                      </a:r>
                      <a:endParaRPr lang="nb-NO" sz="2800" noProof="0" dirty="0">
                        <a:latin typeface="Times New Roman" panose="02020603050405020304" pitchFamily="18" charset="0"/>
                        <a:cs typeface="Times New Roman" panose="02020603050405020304" pitchFamily="18" charset="0"/>
                      </a:endParaRPr>
                    </a:p>
                  </a:txBody>
                  <a:tcPr/>
                </a:tc>
              </a:tr>
              <a:tr h="689753">
                <a:tc vMerge="1">
                  <a:txBody>
                    <a:bodyPr/>
                    <a:lstStyle/>
                    <a:p>
                      <a:endParaRPr lang="en-US" dirty="0"/>
                    </a:p>
                  </a:txBody>
                  <a:tcPr/>
                </a:tc>
                <a:tc>
                  <a:txBody>
                    <a:bodyPr/>
                    <a:lstStyle/>
                    <a:p>
                      <a:r>
                        <a:rPr lang="nb-NO" sz="2800" noProof="0" dirty="0" smtClean="0">
                          <a:latin typeface="Times New Roman" panose="02020603050405020304" pitchFamily="18" charset="0"/>
                          <a:cs typeface="Times New Roman" panose="02020603050405020304" pitchFamily="18" charset="0"/>
                        </a:rPr>
                        <a:t>Artritt</a:t>
                      </a:r>
                      <a:endParaRPr lang="nb-NO" sz="2800" noProof="0" dirty="0">
                        <a:latin typeface="Times New Roman" panose="02020603050405020304" pitchFamily="18" charset="0"/>
                        <a:cs typeface="Times New Roman" panose="02020603050405020304" pitchFamily="18" charset="0"/>
                      </a:endParaRPr>
                    </a:p>
                  </a:txBody>
                  <a:tcPr/>
                </a:tc>
                <a:tc>
                  <a:txBody>
                    <a:bodyPr/>
                    <a:lstStyle/>
                    <a:p>
                      <a:r>
                        <a:rPr lang="nb-NO" sz="2800" noProof="0" dirty="0" smtClean="0">
                          <a:latin typeface="Times New Roman" panose="02020603050405020304" pitchFamily="18" charset="0"/>
                          <a:cs typeface="Times New Roman" panose="02020603050405020304" pitchFamily="18" charset="0"/>
                        </a:rPr>
                        <a:t>Kronisk</a:t>
                      </a:r>
                      <a:r>
                        <a:rPr lang="nb-NO" sz="2800" baseline="0" noProof="0" dirty="0" smtClean="0">
                          <a:latin typeface="Times New Roman" panose="02020603050405020304" pitchFamily="18" charset="0"/>
                          <a:cs typeface="Times New Roman" panose="02020603050405020304" pitchFamily="18" charset="0"/>
                        </a:rPr>
                        <a:t> artritt</a:t>
                      </a:r>
                      <a:endParaRPr lang="nb-NO" sz="2800" noProof="0" dirty="0">
                        <a:latin typeface="Times New Roman" panose="02020603050405020304" pitchFamily="18" charset="0"/>
                        <a:cs typeface="Times New Roman" panose="02020603050405020304" pitchFamily="18" charset="0"/>
                      </a:endParaRPr>
                    </a:p>
                  </a:txBody>
                  <a:tcPr/>
                </a:tc>
              </a:tr>
              <a:tr h="1921879">
                <a:tc vMerge="1">
                  <a:txBody>
                    <a:bodyPr/>
                    <a:lstStyle/>
                    <a:p>
                      <a:endParaRPr lang="en-US" dirty="0"/>
                    </a:p>
                  </a:txBody>
                  <a:tcPr/>
                </a:tc>
                <a:tc>
                  <a:txBody>
                    <a:bodyPr/>
                    <a:lstStyle/>
                    <a:p>
                      <a:r>
                        <a:rPr lang="nb-NO" sz="2800" noProof="0" dirty="0" smtClean="0">
                          <a:latin typeface="Times New Roman" panose="02020603050405020304" pitchFamily="18" charset="0"/>
                          <a:cs typeface="Times New Roman" panose="02020603050405020304" pitchFamily="18" charset="0"/>
                        </a:rPr>
                        <a:t>Hjerte</a:t>
                      </a:r>
                      <a:r>
                        <a:rPr lang="nb-NO" sz="2800" baseline="0" noProof="0" dirty="0" smtClean="0">
                          <a:latin typeface="Times New Roman" panose="02020603050405020304" pitchFamily="18" charset="0"/>
                          <a:cs typeface="Times New Roman" panose="02020603050405020304" pitchFamily="18" charset="0"/>
                        </a:rPr>
                        <a:t>-affeksjon</a:t>
                      </a:r>
                      <a:endParaRPr lang="nb-NO" sz="2800" noProof="0" dirty="0">
                        <a:latin typeface="Times New Roman" panose="02020603050405020304" pitchFamily="18" charset="0"/>
                        <a:cs typeface="Times New Roman" panose="02020603050405020304" pitchFamily="18" charset="0"/>
                      </a:endParaRPr>
                    </a:p>
                  </a:txBody>
                  <a:tcPr/>
                </a:tc>
                <a:tc>
                  <a:txBody>
                    <a:bodyPr/>
                    <a:lstStyle/>
                    <a:p>
                      <a:r>
                        <a:rPr lang="nb-NO" sz="2800" noProof="0" dirty="0" smtClean="0">
                          <a:latin typeface="Times New Roman" panose="02020603050405020304" pitchFamily="18" charset="0"/>
                          <a:cs typeface="Times New Roman" panose="02020603050405020304" pitchFamily="18" charset="0"/>
                        </a:rPr>
                        <a:t>ACA </a:t>
                      </a:r>
                    </a:p>
                    <a:p>
                      <a:endParaRPr lang="nb-NO" sz="2800" noProof="0" dirty="0" smtClean="0">
                        <a:latin typeface="Times New Roman" panose="02020603050405020304" pitchFamily="18" charset="0"/>
                        <a:cs typeface="Times New Roman" panose="02020603050405020304" pitchFamily="18" charset="0"/>
                      </a:endParaRPr>
                    </a:p>
                    <a:p>
                      <a:endParaRPr lang="nb-NO" sz="2800" noProof="0" dirty="0" smtClean="0">
                        <a:latin typeface="Times New Roman" panose="02020603050405020304" pitchFamily="18" charset="0"/>
                        <a:cs typeface="Times New Roman" panose="02020603050405020304" pitchFamily="18" charset="0"/>
                      </a:endParaRPr>
                    </a:p>
                    <a:p>
                      <a:r>
                        <a:rPr lang="nb-NO" sz="2600" noProof="0" dirty="0" smtClean="0">
                          <a:latin typeface="Times New Roman" panose="02020603050405020304" pitchFamily="18" charset="0"/>
                          <a:cs typeface="Times New Roman" panose="02020603050405020304" pitchFamily="18" charset="0"/>
                        </a:rPr>
                        <a:t>(Acrodermatitis </a:t>
                      </a:r>
                    </a:p>
                    <a:p>
                      <a:r>
                        <a:rPr lang="nb-NO" sz="2600" noProof="0" dirty="0" smtClean="0">
                          <a:latin typeface="Times New Roman" panose="02020603050405020304" pitchFamily="18" charset="0"/>
                          <a:cs typeface="Times New Roman" panose="02020603050405020304" pitchFamily="18" charset="0"/>
                        </a:rPr>
                        <a:t>Chronica Atrophicans)</a:t>
                      </a:r>
                      <a:endParaRPr lang="nb-NO" sz="2600" noProof="0" dirty="0">
                        <a:latin typeface="Times New Roman" panose="02020603050405020304" pitchFamily="18" charset="0"/>
                        <a:cs typeface="Times New Roman" panose="02020603050405020304" pitchFamily="18" charset="0"/>
                      </a:endParaRPr>
                    </a:p>
                  </a:txBody>
                  <a:tcPr/>
                </a:tc>
              </a:tr>
            </a:tbl>
          </a:graphicData>
        </a:graphic>
      </p:graphicFrame>
      <p:pic>
        <p:nvPicPr>
          <p:cNvPr id="6" name="Picture 1" descr="\\sikt.sykehuspartner.no\Data\SSHF\ARE\Brukere\RAEI\My Pictures\utslett flått mage min.jpeg"/>
          <p:cNvPicPr>
            <a:picLocks noChangeAspect="1" noChangeArrowheads="1"/>
          </p:cNvPicPr>
          <p:nvPr/>
        </p:nvPicPr>
        <p:blipFill>
          <a:blip r:embed="rId3" cstate="print"/>
          <a:srcRect/>
          <a:stretch>
            <a:fillRect/>
          </a:stretch>
        </p:blipFill>
        <p:spPr bwMode="auto">
          <a:xfrm>
            <a:off x="281106" y="2813498"/>
            <a:ext cx="1159647" cy="1008682"/>
          </a:xfrm>
          <a:prstGeom prst="rect">
            <a:avLst/>
          </a:prstGeom>
          <a:noFill/>
        </p:spPr>
      </p:pic>
      <p:pic>
        <p:nvPicPr>
          <p:cNvPr id="7" name="Picture 3"/>
          <p:cNvPicPr>
            <a:picLocks noChangeAspect="1" noChangeArrowheads="1"/>
          </p:cNvPicPr>
          <p:nvPr/>
        </p:nvPicPr>
        <p:blipFill>
          <a:blip r:embed="rId4" cstate="print"/>
          <a:srcRect/>
          <a:stretch>
            <a:fillRect/>
          </a:stretch>
        </p:blipFill>
        <p:spPr>
          <a:xfrm>
            <a:off x="281106" y="4166858"/>
            <a:ext cx="1159648" cy="908720"/>
          </a:xfrm>
          <a:prstGeom prst="rect">
            <a:avLst/>
          </a:prstGeom>
          <a:noFill/>
        </p:spPr>
      </p:pic>
      <p:pic>
        <p:nvPicPr>
          <p:cNvPr id="8" name="Picture 4"/>
          <p:cNvPicPr>
            <a:picLocks noChangeAspect="1" noChangeArrowheads="1"/>
          </p:cNvPicPr>
          <p:nvPr/>
        </p:nvPicPr>
        <p:blipFill>
          <a:blip r:embed="rId5" cstate="print"/>
          <a:srcRect/>
          <a:stretch>
            <a:fillRect/>
          </a:stretch>
        </p:blipFill>
        <p:spPr bwMode="auto">
          <a:xfrm>
            <a:off x="1614426" y="3423250"/>
            <a:ext cx="1153195" cy="918775"/>
          </a:xfrm>
          <a:prstGeom prst="rect">
            <a:avLst/>
          </a:prstGeom>
          <a:noFill/>
          <a:ln w="9525">
            <a:noFill/>
            <a:miter lim="800000"/>
            <a:headEnd/>
            <a:tailEnd/>
          </a:ln>
        </p:spPr>
      </p:pic>
      <p:pic>
        <p:nvPicPr>
          <p:cNvPr id="9" name="Picture 14" descr="http://img.medscape.com/pi/features/slideshow-slide/skin-patches/fig16.jpg"/>
          <p:cNvPicPr>
            <a:picLocks noChangeAspect="1" noChangeArrowheads="1"/>
          </p:cNvPicPr>
          <p:nvPr/>
        </p:nvPicPr>
        <p:blipFill>
          <a:blip r:embed="rId6" cstate="print"/>
          <a:srcRect/>
          <a:stretch>
            <a:fillRect/>
          </a:stretch>
        </p:blipFill>
        <p:spPr bwMode="auto">
          <a:xfrm>
            <a:off x="3068231" y="4099372"/>
            <a:ext cx="1149531" cy="1267341"/>
          </a:xfrm>
          <a:prstGeom prst="rect">
            <a:avLst/>
          </a:prstGeom>
          <a:noFill/>
          <a:ln w="9525">
            <a:noFill/>
            <a:miter lim="800000"/>
            <a:headEnd/>
            <a:tailEnd/>
          </a:ln>
        </p:spPr>
      </p:pic>
      <p:pic>
        <p:nvPicPr>
          <p:cNvPr id="10" name="Picture 3" descr="bells0008tn"/>
          <p:cNvPicPr>
            <a:picLocks noChangeAspect="1" noChangeArrowheads="1"/>
          </p:cNvPicPr>
          <p:nvPr/>
        </p:nvPicPr>
        <p:blipFill>
          <a:blip r:embed="rId7" cstate="print"/>
          <a:srcRect/>
          <a:stretch>
            <a:fillRect/>
          </a:stretch>
        </p:blipFill>
        <p:spPr>
          <a:xfrm>
            <a:off x="4509394" y="4083632"/>
            <a:ext cx="1127467" cy="1313352"/>
          </a:xfrm>
          <a:prstGeom prst="rect">
            <a:avLst/>
          </a:prstGeom>
          <a:noFill/>
          <a:ln/>
        </p:spPr>
      </p:pic>
      <p:pic>
        <p:nvPicPr>
          <p:cNvPr id="11" name="Bilde 4" descr="http://dermis.net/bilder/CD060/550px/img0092.jpg"/>
          <p:cNvPicPr>
            <a:picLocks noChangeAspect="1" noChangeArrowheads="1"/>
          </p:cNvPicPr>
          <p:nvPr/>
        </p:nvPicPr>
        <p:blipFill>
          <a:blip r:embed="rId8" cstate="print"/>
          <a:srcRect/>
          <a:stretch>
            <a:fillRect/>
          </a:stretch>
        </p:blipFill>
        <p:spPr bwMode="auto">
          <a:xfrm>
            <a:off x="7058655" y="3551781"/>
            <a:ext cx="1773796" cy="1106969"/>
          </a:xfrm>
          <a:prstGeom prst="rect">
            <a:avLst/>
          </a:prstGeom>
          <a:noFill/>
          <a:ln w="9525">
            <a:noFill/>
            <a:miter lim="800000"/>
            <a:headEnd/>
            <a:tailEnd/>
          </a:ln>
        </p:spPr>
      </p:pic>
      <p:sp>
        <p:nvSpPr>
          <p:cNvPr id="12" name="TekstSylinder 11"/>
          <p:cNvSpPr txBox="1"/>
          <p:nvPr/>
        </p:nvSpPr>
        <p:spPr>
          <a:xfrm>
            <a:off x="1658626" y="32789"/>
            <a:ext cx="5832648" cy="646331"/>
          </a:xfrm>
          <a:prstGeom prst="rect">
            <a:avLst/>
          </a:prstGeom>
          <a:noFill/>
        </p:spPr>
        <p:txBody>
          <a:bodyPr wrap="square" rtlCol="0">
            <a:spAutoFit/>
          </a:bodyPr>
          <a:lstStyle/>
          <a:p>
            <a:pPr algn="ctr"/>
            <a:r>
              <a:rPr lang="nb-NO" sz="3600" dirty="0" smtClean="0">
                <a:latin typeface="Times New Roman" panose="02020603050405020304" pitchFamily="18" charset="0"/>
                <a:cs typeface="Times New Roman" panose="02020603050405020304" pitchFamily="18" charset="0"/>
              </a:rPr>
              <a:t>Borreliose</a:t>
            </a:r>
            <a:endParaRPr lang="nb-NO" sz="3600" dirty="0">
              <a:latin typeface="Times New Roman" panose="02020603050405020304" pitchFamily="18" charset="0"/>
              <a:cs typeface="Times New Roman" panose="02020603050405020304" pitchFamily="18" charset="0"/>
            </a:endParaRPr>
          </a:p>
        </p:txBody>
      </p:sp>
      <p:pic>
        <p:nvPicPr>
          <p:cNvPr id="15" name="Plassholder for innhold 19" descr="logoNORpayoff.jpg"/>
          <p:cNvPicPr>
            <a:picLocks noChangeAspect="1"/>
          </p:cNvPicPr>
          <p:nvPr/>
        </p:nvPicPr>
        <p:blipFill>
          <a:blip r:embed="rId9" cstate="print"/>
          <a:stretch>
            <a:fillRect/>
          </a:stretch>
        </p:blipFill>
        <p:spPr>
          <a:xfrm>
            <a:off x="7380312" y="5622972"/>
            <a:ext cx="1763688" cy="1235034"/>
          </a:xfrm>
          <a:prstGeom prst="rect">
            <a:avLst/>
          </a:prstGeom>
        </p:spPr>
      </p:pic>
    </p:spTree>
    <p:extLst>
      <p:ext uri="{BB962C8B-B14F-4D97-AF65-F5344CB8AC3E}">
        <p14:creationId xmlns:p14="http://schemas.microsoft.com/office/powerpoint/2010/main" val="1295615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2" descr="annular erythema"/>
          <p:cNvPicPr>
            <a:picLocks noGrp="1" noChangeAspect="1" noChangeArrowheads="1"/>
          </p:cNvPicPr>
          <p:nvPr>
            <p:ph sz="quarter" idx="3"/>
          </p:nvPr>
        </p:nvPicPr>
        <p:blipFill>
          <a:blip r:embed="rId2" cstate="print"/>
          <a:srcRect/>
          <a:stretch>
            <a:fillRect/>
          </a:stretch>
        </p:blipFill>
        <p:spPr>
          <a:xfrm>
            <a:off x="219075" y="333375"/>
            <a:ext cx="8674100" cy="5975350"/>
          </a:xfrm>
        </p:spPr>
      </p:pic>
      <p:sp>
        <p:nvSpPr>
          <p:cNvPr id="9219" name="Text Box 4"/>
          <p:cNvSpPr txBox="1">
            <a:spLocks noChangeArrowheads="1"/>
          </p:cNvSpPr>
          <p:nvPr/>
        </p:nvSpPr>
        <p:spPr bwMode="auto">
          <a:xfrm>
            <a:off x="-60762" y="5548645"/>
            <a:ext cx="2379663" cy="892552"/>
          </a:xfrm>
          <a:prstGeom prst="rect">
            <a:avLst/>
          </a:prstGeom>
          <a:noFill/>
          <a:ln w="9525">
            <a:noFill/>
            <a:miter lim="800000"/>
            <a:headEnd/>
            <a:tailEnd/>
          </a:ln>
        </p:spPr>
        <p:txBody>
          <a:bodyPr wrap="square">
            <a:spAutoFit/>
          </a:bodyPr>
          <a:lstStyle/>
          <a:p>
            <a:pPr algn="ctr"/>
            <a:r>
              <a:rPr lang="sv-SE" sz="2800" dirty="0" smtClean="0">
                <a:solidFill>
                  <a:schemeClr val="bg1"/>
                </a:solidFill>
              </a:rPr>
              <a:t>”Typisk”</a:t>
            </a:r>
            <a:endParaRPr lang="sv-SE" sz="2800" dirty="0">
              <a:solidFill>
                <a:schemeClr val="bg1"/>
              </a:solidFill>
            </a:endParaRPr>
          </a:p>
          <a:p>
            <a:r>
              <a:rPr lang="sv-SE" sz="2400" b="1" dirty="0">
                <a:solidFill>
                  <a:schemeClr val="bg1"/>
                </a:solidFill>
                <a:latin typeface="Arial" charset="0"/>
              </a:rPr>
              <a:t> </a:t>
            </a:r>
          </a:p>
        </p:txBody>
      </p:sp>
    </p:spTree>
    <p:extLst>
      <p:ext uri="{BB962C8B-B14F-4D97-AF65-F5344CB8AC3E}">
        <p14:creationId xmlns:p14="http://schemas.microsoft.com/office/powerpoint/2010/main" val="3626878612"/>
      </p:ext>
    </p:extLst>
  </p:cSld>
  <p:clrMapOvr>
    <a:masterClrMapping/>
  </p:clrMapOvr>
  <p:transition spd="med">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8" descr="Jämjö 2001  BM 0012,3 homogen"/>
          <p:cNvPicPr>
            <a:picLocks noChangeAspect="1" noChangeArrowheads="1"/>
          </p:cNvPicPr>
          <p:nvPr/>
        </p:nvPicPr>
        <p:blipFill>
          <a:blip r:embed="rId2" cstate="print"/>
          <a:srcRect/>
          <a:stretch>
            <a:fillRect/>
          </a:stretch>
        </p:blipFill>
        <p:spPr bwMode="auto">
          <a:xfrm>
            <a:off x="323850" y="260350"/>
            <a:ext cx="8496300" cy="6373813"/>
          </a:xfrm>
          <a:prstGeom prst="rect">
            <a:avLst/>
          </a:prstGeom>
          <a:noFill/>
          <a:ln w="12700">
            <a:noFill/>
            <a:miter lim="800000"/>
            <a:headEnd/>
            <a:tailEnd/>
          </a:ln>
        </p:spPr>
      </p:pic>
      <p:sp>
        <p:nvSpPr>
          <p:cNvPr id="10243" name="Text Box 5"/>
          <p:cNvSpPr txBox="1">
            <a:spLocks noChangeArrowheads="1"/>
          </p:cNvSpPr>
          <p:nvPr/>
        </p:nvSpPr>
        <p:spPr bwMode="auto">
          <a:xfrm>
            <a:off x="611188" y="5157788"/>
            <a:ext cx="2520950" cy="523220"/>
          </a:xfrm>
          <a:prstGeom prst="rect">
            <a:avLst/>
          </a:prstGeom>
          <a:noFill/>
          <a:ln w="9525">
            <a:noFill/>
            <a:miter lim="800000"/>
            <a:headEnd/>
            <a:tailEnd/>
          </a:ln>
        </p:spPr>
        <p:txBody>
          <a:bodyPr>
            <a:spAutoFit/>
          </a:bodyPr>
          <a:lstStyle/>
          <a:p>
            <a:pPr algn="ctr"/>
            <a:r>
              <a:rPr lang="sv-SE" sz="2800" dirty="0" smtClean="0">
                <a:solidFill>
                  <a:schemeClr val="bg1"/>
                </a:solidFill>
              </a:rPr>
              <a:t>Jevnt farget</a:t>
            </a:r>
            <a:endParaRPr lang="sv-SE" sz="2800" dirty="0">
              <a:solidFill>
                <a:schemeClr val="bg1"/>
              </a:solidFill>
              <a:latin typeface="Arial" charset="0"/>
            </a:endParaRPr>
          </a:p>
        </p:txBody>
      </p:sp>
    </p:spTree>
    <p:extLst>
      <p:ext uri="{BB962C8B-B14F-4D97-AF65-F5344CB8AC3E}">
        <p14:creationId xmlns:p14="http://schemas.microsoft.com/office/powerpoint/2010/main" val="3362665582"/>
      </p:ext>
    </p:extLst>
  </p:cSld>
  <p:clrMapOvr>
    <a:masterClrMapping/>
  </p:clrMapOvr>
  <p:transition spd="med">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6" descr="atypical EM"/>
          <p:cNvPicPr>
            <a:picLocks noGrp="1" noChangeAspect="1" noChangeArrowheads="1"/>
          </p:cNvPicPr>
          <p:nvPr>
            <p:ph sz="quarter" idx="4"/>
          </p:nvPr>
        </p:nvPicPr>
        <p:blipFill>
          <a:blip r:embed="rId2" cstate="print">
            <a:lum contrast="30000"/>
          </a:blip>
          <a:srcRect/>
          <a:stretch>
            <a:fillRect/>
          </a:stretch>
        </p:blipFill>
        <p:spPr>
          <a:xfrm>
            <a:off x="165100" y="303213"/>
            <a:ext cx="8829675" cy="6192837"/>
          </a:xfrm>
          <a:noFill/>
        </p:spPr>
      </p:pic>
      <p:sp>
        <p:nvSpPr>
          <p:cNvPr id="11267" name="Text Box 7"/>
          <p:cNvSpPr txBox="1">
            <a:spLocks noChangeArrowheads="1"/>
          </p:cNvSpPr>
          <p:nvPr/>
        </p:nvSpPr>
        <p:spPr bwMode="auto">
          <a:xfrm>
            <a:off x="1258888" y="5661025"/>
            <a:ext cx="1944687" cy="519113"/>
          </a:xfrm>
          <a:prstGeom prst="rect">
            <a:avLst/>
          </a:prstGeom>
          <a:noFill/>
          <a:ln w="9525">
            <a:noFill/>
            <a:miter lim="800000"/>
            <a:headEnd/>
            <a:tailEnd/>
          </a:ln>
        </p:spPr>
        <p:txBody>
          <a:bodyPr>
            <a:spAutoFit/>
          </a:bodyPr>
          <a:lstStyle/>
          <a:p>
            <a:pPr algn="ctr"/>
            <a:r>
              <a:rPr lang="sv-SE" sz="2800">
                <a:solidFill>
                  <a:schemeClr val="bg1"/>
                </a:solidFill>
              </a:rPr>
              <a:t>Atypisk</a:t>
            </a:r>
          </a:p>
        </p:txBody>
      </p:sp>
    </p:spTree>
    <p:extLst>
      <p:ext uri="{BB962C8B-B14F-4D97-AF65-F5344CB8AC3E}">
        <p14:creationId xmlns:p14="http://schemas.microsoft.com/office/powerpoint/2010/main" val="2672403745"/>
      </p:ext>
    </p:extLst>
  </p:cSld>
  <p:clrMapOvr>
    <a:masterClrMapping/>
  </p:clrMapOvr>
  <p:transition spd="med">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Bilde 1"/>
          <p:cNvPicPr>
            <a:picLocks noChangeAspect="1"/>
          </p:cNvPicPr>
          <p:nvPr/>
        </p:nvPicPr>
        <p:blipFill>
          <a:blip r:embed="rId2" cstate="print"/>
          <a:srcRect/>
          <a:stretch>
            <a:fillRect/>
          </a:stretch>
        </p:blipFill>
        <p:spPr bwMode="auto">
          <a:xfrm>
            <a:off x="0" y="-1588"/>
            <a:ext cx="9147175" cy="6859588"/>
          </a:xfrm>
          <a:prstGeom prst="rect">
            <a:avLst/>
          </a:prstGeom>
          <a:noFill/>
          <a:ln w="9525">
            <a:noFill/>
            <a:miter lim="800000"/>
            <a:headEnd/>
            <a:tailEnd/>
          </a:ln>
        </p:spPr>
      </p:pic>
      <p:pic>
        <p:nvPicPr>
          <p:cNvPr id="3" name="Plassholder for innhold 19" descr="logoNORpayoff.jpg"/>
          <p:cNvPicPr>
            <a:picLocks noChangeAspect="1"/>
          </p:cNvPicPr>
          <p:nvPr/>
        </p:nvPicPr>
        <p:blipFill>
          <a:blip r:embed="rId3" cstate="print"/>
          <a:stretch>
            <a:fillRect/>
          </a:stretch>
        </p:blipFill>
        <p:spPr>
          <a:xfrm>
            <a:off x="96462" y="5573491"/>
            <a:ext cx="1763688" cy="1235034"/>
          </a:xfrm>
          <a:prstGeom prst="rect">
            <a:avLst/>
          </a:prstGeom>
        </p:spPr>
      </p:pic>
    </p:spTree>
    <p:extLst>
      <p:ext uri="{BB962C8B-B14F-4D97-AF65-F5344CB8AC3E}">
        <p14:creationId xmlns:p14="http://schemas.microsoft.com/office/powerpoint/2010/main" val="4108184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smtClean="0"/>
              <a:t>N</a:t>
            </a:r>
            <a:endParaRPr lang="nb-NO" dirty="0"/>
          </a:p>
        </p:txBody>
      </p:sp>
      <p:pic>
        <p:nvPicPr>
          <p:cNvPr id="1026" name="Picture 2" descr="\\sikt.sykehuspartner.no\Data\SSHF\ARE\Brukere\RAEI\My Pictures\logoNORpayoff.jpg"/>
          <p:cNvPicPr>
            <a:picLocks noChangeAspect="1" noChangeArrowheads="1"/>
          </p:cNvPicPr>
          <p:nvPr/>
        </p:nvPicPr>
        <p:blipFill>
          <a:blip r:embed="rId3" cstate="print"/>
          <a:srcRect/>
          <a:stretch>
            <a:fillRect/>
          </a:stretch>
        </p:blipFill>
        <p:spPr bwMode="auto">
          <a:xfrm>
            <a:off x="1115616" y="578297"/>
            <a:ext cx="7674089" cy="4403242"/>
          </a:xfrm>
          <a:prstGeom prst="rect">
            <a:avLst/>
          </a:prstGeom>
          <a:noFill/>
        </p:spPr>
      </p:pic>
      <p:pic>
        <p:nvPicPr>
          <p:cNvPr id="6" name="Picture 4" descr="\\sikt.sykehuspartner.no\Data\SSHF\ARE\Brukere\RAEI\My Pictures\hod_no.gif"/>
          <p:cNvPicPr>
            <a:picLocks noChangeAspect="1" noChangeArrowheads="1"/>
          </p:cNvPicPr>
          <p:nvPr/>
        </p:nvPicPr>
        <p:blipFill>
          <a:blip r:embed="rId4" cstate="print"/>
          <a:srcRect/>
          <a:stretch>
            <a:fillRect/>
          </a:stretch>
        </p:blipFill>
        <p:spPr bwMode="auto">
          <a:xfrm>
            <a:off x="4427998" y="5949280"/>
            <a:ext cx="4486275" cy="762000"/>
          </a:xfrm>
          <a:prstGeom prst="rect">
            <a:avLst/>
          </a:prstGeom>
          <a:noFill/>
        </p:spPr>
      </p:pic>
      <p:pic>
        <p:nvPicPr>
          <p:cNvPr id="7" name="Picture 2" descr="\\sikt.sykehuspartner.no\Data\SSHF\ARE\Brukere\RAEI\My Pictures\log HSØ.PNG"/>
          <p:cNvPicPr>
            <a:picLocks noChangeAspect="1" noChangeArrowheads="1"/>
          </p:cNvPicPr>
          <p:nvPr/>
        </p:nvPicPr>
        <p:blipFill>
          <a:blip r:embed="rId5" cstate="print"/>
          <a:srcRect/>
          <a:stretch>
            <a:fillRect/>
          </a:stretch>
        </p:blipFill>
        <p:spPr bwMode="auto">
          <a:xfrm>
            <a:off x="2267746" y="5373216"/>
            <a:ext cx="3168352" cy="792088"/>
          </a:xfrm>
          <a:prstGeom prst="rect">
            <a:avLst/>
          </a:prstGeom>
          <a:noFill/>
        </p:spPr>
      </p:pic>
      <p:pic>
        <p:nvPicPr>
          <p:cNvPr id="8" name="Bilde 7" descr="SSHF-logo-poster.jpg"/>
          <p:cNvPicPr>
            <a:picLocks noChangeAspect="1"/>
          </p:cNvPicPr>
          <p:nvPr/>
        </p:nvPicPr>
        <p:blipFill>
          <a:blip r:embed="rId6" cstate="print"/>
          <a:stretch>
            <a:fillRect/>
          </a:stretch>
        </p:blipFill>
        <p:spPr>
          <a:xfrm>
            <a:off x="899661" y="5085184"/>
            <a:ext cx="2555549" cy="360008"/>
          </a:xfrm>
          <a:prstGeom prst="rect">
            <a:avLst/>
          </a:prstGeom>
        </p:spPr>
      </p:pic>
      <p:sp>
        <p:nvSpPr>
          <p:cNvPr id="12" name="TekstSylinder 11"/>
          <p:cNvSpPr txBox="1"/>
          <p:nvPr/>
        </p:nvSpPr>
        <p:spPr>
          <a:xfrm>
            <a:off x="5904906" y="4618857"/>
            <a:ext cx="3203847" cy="646331"/>
          </a:xfrm>
          <a:prstGeom prst="rect">
            <a:avLst/>
          </a:prstGeom>
          <a:noFill/>
        </p:spPr>
        <p:txBody>
          <a:bodyPr wrap="square" rtlCol="0">
            <a:spAutoFit/>
          </a:bodyPr>
          <a:lstStyle/>
          <a:p>
            <a:r>
              <a:rPr lang="nb-NO" sz="3600" dirty="0" smtClean="0">
                <a:solidFill>
                  <a:prstClr val="black"/>
                </a:solidFill>
                <a:latin typeface="Times New Roman" pitchFamily="18" charset="0"/>
                <a:cs typeface="Times New Roman" pitchFamily="18" charset="0"/>
              </a:rPr>
              <a:t>Flåttsenteret.no</a:t>
            </a:r>
            <a:endParaRPr lang="nb-NO" sz="3600" dirty="0">
              <a:solidFill>
                <a:prstClr val="black"/>
              </a:solidFill>
              <a:latin typeface="Times New Roman" pitchFamily="18" charset="0"/>
              <a:cs typeface="Times New Roman" pitchFamily="18" charset="0"/>
            </a:endParaRPr>
          </a:p>
        </p:txBody>
      </p:sp>
      <p:sp>
        <p:nvSpPr>
          <p:cNvPr id="13" name="Rektangel 12"/>
          <p:cNvSpPr/>
          <p:nvPr/>
        </p:nvSpPr>
        <p:spPr>
          <a:xfrm>
            <a:off x="2177435" y="116632"/>
            <a:ext cx="5040559" cy="923330"/>
          </a:xfrm>
          <a:prstGeom prst="rect">
            <a:avLst/>
          </a:prstGeom>
        </p:spPr>
        <p:txBody>
          <a:bodyPr wrap="square">
            <a:spAutoFit/>
          </a:bodyPr>
          <a:lstStyle/>
          <a:p>
            <a:r>
              <a:rPr lang="nb-NO" sz="5400" dirty="0">
                <a:solidFill>
                  <a:srgbClr val="FF0000"/>
                </a:solidFill>
              </a:rPr>
              <a:t>Flåttsenteret.no</a:t>
            </a:r>
          </a:p>
        </p:txBody>
      </p:sp>
      <p:sp>
        <p:nvSpPr>
          <p:cNvPr id="5" name="Rektangel 4"/>
          <p:cNvSpPr/>
          <p:nvPr/>
        </p:nvSpPr>
        <p:spPr>
          <a:xfrm>
            <a:off x="5904906" y="4725144"/>
            <a:ext cx="3009367"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0548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Lymfocytom</a:t>
            </a:r>
            <a:r>
              <a:rPr lang="nb-NO" dirty="0" smtClean="0"/>
              <a:t> (flåttsenteret.no)</a:t>
            </a:r>
            <a:endParaRPr lang="nb-NO" dirty="0"/>
          </a:p>
        </p:txBody>
      </p:sp>
      <p:pic>
        <p:nvPicPr>
          <p:cNvPr id="9218" name="Picture 2" descr="\\sikt.sykehuspartner.no\Data\SSHF\ARE\Brukere\RAEI\My Pictures\Borrelia-Lymfocytom-150x15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4032448" cy="4032448"/>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sikt.sykehuspartner.no\Data\SSHF\ARE\Brukere\RAEI\My Pictures\Borrelia-lymfocytom-på-øreflip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0080" y="2924944"/>
            <a:ext cx="4776415"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595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66559" y="-250272"/>
            <a:ext cx="8989841" cy="1143000"/>
          </a:xfrm>
        </p:spPr>
        <p:txBody>
          <a:bodyPr>
            <a:normAutofit fontScale="90000"/>
          </a:bodyPr>
          <a:lstStyle/>
          <a:p>
            <a:pPr eaLnBrk="1" hangingPunct="1"/>
            <a:r>
              <a:rPr lang="nb-NO" sz="4000" dirty="0" smtClean="0">
                <a:latin typeface="Times New Roman" panose="02020603050405020304" pitchFamily="18" charset="0"/>
                <a:cs typeface="Times New Roman" panose="02020603050405020304" pitchFamily="18" charset="0"/>
              </a:rPr>
              <a:t> Utbredt </a:t>
            </a:r>
            <a:r>
              <a:rPr lang="nb-NO" sz="3600" dirty="0" smtClean="0">
                <a:latin typeface="Times New Roman" panose="02020603050405020304" pitchFamily="18" charset="0"/>
                <a:cs typeface="Times New Roman" panose="02020603050405020304" pitchFamily="18" charset="0"/>
              </a:rPr>
              <a:t>(disseminert/systemisk)</a:t>
            </a:r>
            <a:r>
              <a:rPr lang="nb-NO" sz="4000" dirty="0" smtClean="0">
                <a:latin typeface="Times New Roman" panose="02020603050405020304" pitchFamily="18" charset="0"/>
                <a:cs typeface="Times New Roman" panose="02020603050405020304" pitchFamily="18" charset="0"/>
              </a:rPr>
              <a:t> borreliose, Norge</a:t>
            </a:r>
          </a:p>
        </p:txBody>
      </p:sp>
      <p:graphicFrame>
        <p:nvGraphicFramePr>
          <p:cNvPr id="2" name="Object 3"/>
          <p:cNvGraphicFramePr>
            <a:graphicFrameLocks noGrp="1" noChangeAspect="1"/>
          </p:cNvGraphicFramePr>
          <p:nvPr>
            <p:ph idx="1"/>
            <p:extLst>
              <p:ext uri="{D42A27DB-BD31-4B8C-83A1-F6EECF244321}">
                <p14:modId xmlns:p14="http://schemas.microsoft.com/office/powerpoint/2010/main" val="685026186"/>
              </p:ext>
            </p:extLst>
          </p:nvPr>
        </p:nvGraphicFramePr>
        <p:xfrm>
          <a:off x="1598464" y="2140870"/>
          <a:ext cx="6739160" cy="39624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ktangel 3"/>
          <p:cNvSpPr/>
          <p:nvPr/>
        </p:nvSpPr>
        <p:spPr>
          <a:xfrm>
            <a:off x="1115616" y="6309320"/>
            <a:ext cx="1440160" cy="369332"/>
          </a:xfrm>
          <a:prstGeom prst="rect">
            <a:avLst/>
          </a:prstGeom>
        </p:spPr>
        <p:txBody>
          <a:bodyPr wrap="square">
            <a:spAutoFit/>
          </a:bodyPr>
          <a:lstStyle/>
          <a:p>
            <a:r>
              <a:rPr lang="en-US" u="sng" dirty="0" smtClean="0">
                <a:latin typeface="Times New Roman" panose="02020603050405020304" pitchFamily="18" charset="0"/>
                <a:cs typeface="Times New Roman" panose="02020603050405020304" pitchFamily="18" charset="0"/>
                <a:hlinkClick r:id="rId4"/>
              </a:rPr>
              <a:t>www.fhi.no</a:t>
            </a:r>
            <a:endParaRPr lang="nb-NO" dirty="0">
              <a:latin typeface="Times New Roman" panose="02020603050405020304" pitchFamily="18" charset="0"/>
              <a:cs typeface="Times New Roman" panose="02020603050405020304" pitchFamily="18" charset="0"/>
            </a:endParaRPr>
          </a:p>
        </p:txBody>
      </p:sp>
      <p:pic>
        <p:nvPicPr>
          <p:cNvPr id="7" name="Picture 14" descr="http://img.medscape.com/pi/features/slideshow-slide/skin-patches/fig16.jpg"/>
          <p:cNvPicPr>
            <a:picLocks noChangeAspect="1" noChangeArrowheads="1"/>
          </p:cNvPicPr>
          <p:nvPr/>
        </p:nvPicPr>
        <p:blipFill>
          <a:blip r:embed="rId5" cstate="print"/>
          <a:srcRect/>
          <a:stretch>
            <a:fillRect/>
          </a:stretch>
        </p:blipFill>
        <p:spPr bwMode="auto">
          <a:xfrm>
            <a:off x="539552" y="2750477"/>
            <a:ext cx="1642802" cy="1811164"/>
          </a:xfrm>
          <a:prstGeom prst="rect">
            <a:avLst/>
          </a:prstGeom>
          <a:noFill/>
          <a:ln w="9525">
            <a:noFill/>
            <a:miter lim="800000"/>
            <a:headEnd/>
            <a:tailEnd/>
          </a:ln>
        </p:spPr>
      </p:pic>
      <p:pic>
        <p:nvPicPr>
          <p:cNvPr id="8" name="Picture 3" descr="bells0008tn"/>
          <p:cNvPicPr>
            <a:picLocks noChangeAspect="1" noChangeArrowheads="1"/>
          </p:cNvPicPr>
          <p:nvPr/>
        </p:nvPicPr>
        <p:blipFill>
          <a:blip r:embed="rId6" cstate="print"/>
          <a:srcRect/>
          <a:stretch>
            <a:fillRect/>
          </a:stretch>
        </p:blipFill>
        <p:spPr>
          <a:xfrm>
            <a:off x="4097186" y="4371974"/>
            <a:ext cx="1950882" cy="2272523"/>
          </a:xfrm>
          <a:prstGeom prst="rect">
            <a:avLst/>
          </a:prstGeom>
          <a:noFill/>
          <a:ln/>
        </p:spPr>
      </p:pic>
      <p:pic>
        <p:nvPicPr>
          <p:cNvPr id="9" name="Bilde 4" descr="http://dermis.net/bilder/CD060/550px/img0092.jpg"/>
          <p:cNvPicPr>
            <a:picLocks noChangeAspect="1" noChangeArrowheads="1"/>
          </p:cNvPicPr>
          <p:nvPr/>
        </p:nvPicPr>
        <p:blipFill>
          <a:blip r:embed="rId7" cstate="print"/>
          <a:srcRect/>
          <a:stretch>
            <a:fillRect/>
          </a:stretch>
        </p:blipFill>
        <p:spPr bwMode="auto">
          <a:xfrm>
            <a:off x="1938336" y="792187"/>
            <a:ext cx="2417639" cy="1616730"/>
          </a:xfrm>
          <a:prstGeom prst="rect">
            <a:avLst/>
          </a:prstGeom>
          <a:noFill/>
          <a:ln w="9525">
            <a:noFill/>
            <a:miter lim="800000"/>
            <a:headEnd/>
            <a:tailEnd/>
          </a:ln>
        </p:spPr>
      </p:pic>
      <p:pic>
        <p:nvPicPr>
          <p:cNvPr id="10" name="Picture 2"/>
          <p:cNvPicPr>
            <a:picLocks noChangeAspect="1" noChangeArrowheads="1"/>
          </p:cNvPicPr>
          <p:nvPr/>
        </p:nvPicPr>
        <p:blipFill>
          <a:blip r:embed="rId8" cstate="print"/>
          <a:srcRect/>
          <a:stretch>
            <a:fillRect/>
          </a:stretch>
        </p:blipFill>
        <p:spPr bwMode="auto">
          <a:xfrm>
            <a:off x="7577654" y="5890871"/>
            <a:ext cx="1519691" cy="911143"/>
          </a:xfrm>
          <a:prstGeom prst="rect">
            <a:avLst/>
          </a:prstGeom>
          <a:noFill/>
          <a:ln w="9525">
            <a:noFill/>
            <a:miter lim="800000"/>
            <a:headEnd/>
            <a:tailEnd/>
          </a:ln>
        </p:spPr>
      </p:pic>
    </p:spTree>
    <p:extLst>
      <p:ext uri="{BB962C8B-B14F-4D97-AF65-F5344CB8AC3E}">
        <p14:creationId xmlns:p14="http://schemas.microsoft.com/office/powerpoint/2010/main" val="42662305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nb-NO" dirty="0" smtClean="0">
                <a:latin typeface="Times New Roman" panose="02020603050405020304" pitchFamily="18" charset="0"/>
                <a:cs typeface="Times New Roman" panose="02020603050405020304" pitchFamily="18" charset="0"/>
              </a:rPr>
              <a:t>Nevroborreliose</a:t>
            </a:r>
          </a:p>
        </p:txBody>
      </p:sp>
      <p:sp>
        <p:nvSpPr>
          <p:cNvPr id="23555" name="Rectangle 3"/>
          <p:cNvSpPr>
            <a:spLocks noGrp="1" noChangeArrowheads="1"/>
          </p:cNvSpPr>
          <p:nvPr>
            <p:ph type="body" idx="1"/>
          </p:nvPr>
        </p:nvSpPr>
        <p:spPr>
          <a:xfrm>
            <a:off x="313648" y="2383712"/>
            <a:ext cx="8507288" cy="2188840"/>
          </a:xfrm>
        </p:spPr>
        <p:txBody>
          <a:bodyPr>
            <a:normAutofit fontScale="85000" lnSpcReduction="20000"/>
          </a:bodyPr>
          <a:lstStyle/>
          <a:p>
            <a:pPr eaLnBrk="1" hangingPunct="1"/>
            <a:r>
              <a:rPr lang="nb-NO" dirty="0" smtClean="0">
                <a:latin typeface="Times New Roman" panose="02020603050405020304" pitchFamily="18" charset="0"/>
                <a:cs typeface="Times New Roman" panose="02020603050405020304" pitchFamily="18" charset="0"/>
              </a:rPr>
              <a:t>Norge: 70% av systemisk borreliose</a:t>
            </a:r>
          </a:p>
          <a:p>
            <a:pPr eaLnBrk="1" hangingPunct="1"/>
            <a:r>
              <a:rPr lang="nb-NO" dirty="0" smtClean="0">
                <a:latin typeface="Times New Roman" panose="02020603050405020304" pitchFamily="18" charset="0"/>
                <a:cs typeface="Times New Roman" panose="02020603050405020304" pitchFamily="18" charset="0"/>
              </a:rPr>
              <a:t>6-8 uker etter bitt</a:t>
            </a:r>
          </a:p>
          <a:p>
            <a:pPr eaLnBrk="1" hangingPunct="1"/>
            <a:r>
              <a:rPr lang="nb-NO" dirty="0" smtClean="0">
                <a:latin typeface="Times New Roman" panose="02020603050405020304" pitchFamily="18" charset="0"/>
                <a:cs typeface="Times New Roman" panose="02020603050405020304" pitchFamily="18" charset="0"/>
              </a:rPr>
              <a:t>Kun 50% husker flåttbitt, 30% utslett</a:t>
            </a:r>
          </a:p>
          <a:p>
            <a:pPr eaLnBrk="1" hangingPunct="1"/>
            <a:r>
              <a:rPr lang="nb-NO" dirty="0" smtClean="0">
                <a:latin typeface="Times New Roman" panose="02020603050405020304" pitchFamily="18" charset="0"/>
                <a:cs typeface="Times New Roman" panose="02020603050405020304" pitchFamily="18" charset="0"/>
              </a:rPr>
              <a:t>Noen få «kronisk», symptomer &gt; 6 </a:t>
            </a:r>
            <a:r>
              <a:rPr lang="nb-NO" dirty="0" err="1" smtClean="0">
                <a:latin typeface="Times New Roman" panose="02020603050405020304" pitchFamily="18" charset="0"/>
                <a:cs typeface="Times New Roman" panose="02020603050405020304" pitchFamily="18" charset="0"/>
              </a:rPr>
              <a:t>mnd</a:t>
            </a:r>
            <a:endParaRPr lang="nb-NO" dirty="0" smtClean="0">
              <a:latin typeface="Times New Roman" panose="02020603050405020304" pitchFamily="18" charset="0"/>
              <a:cs typeface="Times New Roman" panose="02020603050405020304" pitchFamily="18" charset="0"/>
            </a:endParaRPr>
          </a:p>
          <a:p>
            <a:pPr eaLnBrk="1" hangingPunct="1"/>
            <a:r>
              <a:rPr lang="nb-NO" dirty="0" smtClean="0">
                <a:latin typeface="Times New Roman" panose="02020603050405020304" pitchFamily="18" charset="0"/>
                <a:cs typeface="Times New Roman" panose="02020603050405020304" pitchFamily="18" charset="0"/>
              </a:rPr>
              <a:t>Kan ramme alle deler av nervesystemet i prinsippet</a:t>
            </a:r>
          </a:p>
          <a:p>
            <a:pPr marL="0" indent="0" eaLnBrk="1" hangingPunct="1">
              <a:buNone/>
            </a:pPr>
            <a:endParaRPr lang="nb-NO" dirty="0" smtClean="0">
              <a:latin typeface="Times New Roman" panose="02020603050405020304" pitchFamily="18" charset="0"/>
              <a:cs typeface="Times New Roman" panose="02020603050405020304" pitchFamily="18" charset="0"/>
            </a:endParaRPr>
          </a:p>
        </p:txBody>
      </p:sp>
      <p:pic>
        <p:nvPicPr>
          <p:cNvPr id="5" name="Picture 3" descr="bells0008tn"/>
          <p:cNvPicPr>
            <a:picLocks noChangeAspect="1" noChangeArrowheads="1"/>
          </p:cNvPicPr>
          <p:nvPr/>
        </p:nvPicPr>
        <p:blipFill>
          <a:blip r:embed="rId2" cstate="print"/>
          <a:srcRect/>
          <a:stretch>
            <a:fillRect/>
          </a:stretch>
        </p:blipFill>
        <p:spPr>
          <a:xfrm>
            <a:off x="6948264" y="476673"/>
            <a:ext cx="1518834" cy="1769243"/>
          </a:xfrm>
          <a:prstGeom prst="rect">
            <a:avLst/>
          </a:prstGeom>
          <a:noFill/>
          <a:ln/>
        </p:spPr>
      </p:pic>
      <p:pic>
        <p:nvPicPr>
          <p:cNvPr id="6" name="Picture 2"/>
          <p:cNvPicPr>
            <a:picLocks noChangeAspect="1" noChangeArrowheads="1"/>
          </p:cNvPicPr>
          <p:nvPr/>
        </p:nvPicPr>
        <p:blipFill>
          <a:blip r:embed="rId3" cstate="print"/>
          <a:srcRect/>
          <a:stretch>
            <a:fillRect/>
          </a:stretch>
        </p:blipFill>
        <p:spPr bwMode="auto">
          <a:xfrm>
            <a:off x="7380312" y="5788229"/>
            <a:ext cx="1519691" cy="911143"/>
          </a:xfrm>
          <a:prstGeom prst="rect">
            <a:avLst/>
          </a:prstGeom>
          <a:noFill/>
          <a:ln w="9525">
            <a:noFill/>
            <a:miter lim="800000"/>
            <a:headEnd/>
            <a:tailEnd/>
          </a:ln>
        </p:spPr>
      </p:pic>
    </p:spTree>
    <p:extLst>
      <p:ext uri="{BB962C8B-B14F-4D97-AF65-F5344CB8AC3E}">
        <p14:creationId xmlns:p14="http://schemas.microsoft.com/office/powerpoint/2010/main" val="2344620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latin typeface="Times New Roman" panose="02020603050405020304" pitchFamily="18" charset="0"/>
                <a:cs typeface="Times New Roman" panose="02020603050405020304" pitchFamily="18" charset="0"/>
              </a:rPr>
              <a:t>Klassisk akutt nevroborreliose:</a:t>
            </a:r>
            <a:br>
              <a:rPr lang="nb-NO" dirty="0" smtClean="0">
                <a:latin typeface="Times New Roman" panose="02020603050405020304" pitchFamily="18" charset="0"/>
                <a:cs typeface="Times New Roman" panose="02020603050405020304" pitchFamily="18" charset="0"/>
              </a:rPr>
            </a:br>
            <a:r>
              <a:rPr lang="nb-NO" dirty="0" smtClean="0">
                <a:latin typeface="Times New Roman" panose="02020603050405020304" pitchFamily="18" charset="0"/>
                <a:cs typeface="Times New Roman" panose="02020603050405020304" pitchFamily="18" charset="0"/>
              </a:rPr>
              <a:t>Bannwarth syndrom</a:t>
            </a:r>
            <a:endParaRPr lang="nb-NO" dirty="0">
              <a:latin typeface="Times New Roman" panose="02020603050405020304" pitchFamily="18" charset="0"/>
              <a:cs typeface="Times New Roman" panose="02020603050405020304" pitchFamily="18" charset="0"/>
            </a:endParaRPr>
          </a:p>
        </p:txBody>
      </p:sp>
      <p:sp>
        <p:nvSpPr>
          <p:cNvPr id="3" name="Plassholder for innhold 2"/>
          <p:cNvSpPr>
            <a:spLocks noGrp="1"/>
          </p:cNvSpPr>
          <p:nvPr>
            <p:ph idx="1"/>
          </p:nvPr>
        </p:nvSpPr>
        <p:spPr/>
        <p:txBody>
          <a:bodyPr>
            <a:normAutofit/>
          </a:bodyPr>
          <a:lstStyle/>
          <a:p>
            <a:pPr lvl="0">
              <a:buNone/>
            </a:pPr>
            <a:r>
              <a:rPr lang="nb-NO" dirty="0" smtClean="0">
                <a:solidFill>
                  <a:srgbClr val="000000"/>
                </a:solidFill>
                <a:latin typeface="Times New Roman" panose="02020603050405020304" pitchFamily="18" charset="0"/>
                <a:cs typeface="Times New Roman" panose="02020603050405020304" pitchFamily="18" charset="0"/>
              </a:rPr>
              <a:t>1 Lymfocytær </a:t>
            </a:r>
            <a:r>
              <a:rPr lang="nb-NO" dirty="0">
                <a:solidFill>
                  <a:srgbClr val="000000"/>
                </a:solidFill>
                <a:latin typeface="Times New Roman" panose="02020603050405020304" pitchFamily="18" charset="0"/>
                <a:cs typeface="Times New Roman" panose="02020603050405020304" pitchFamily="18" charset="0"/>
              </a:rPr>
              <a:t>meningitt </a:t>
            </a:r>
          </a:p>
          <a:p>
            <a:pPr lvl="0">
              <a:buNone/>
            </a:pPr>
            <a:r>
              <a:rPr lang="nb-NO" dirty="0" smtClean="0">
                <a:solidFill>
                  <a:srgbClr val="000000"/>
                </a:solidFill>
                <a:latin typeface="Times New Roman" panose="02020603050405020304" pitchFamily="18" charset="0"/>
                <a:cs typeface="Times New Roman" panose="02020603050405020304" pitchFamily="18" charset="0"/>
              </a:rPr>
              <a:t>2 Kranial </a:t>
            </a:r>
            <a:r>
              <a:rPr lang="nb-NO" dirty="0">
                <a:solidFill>
                  <a:srgbClr val="000000"/>
                </a:solidFill>
                <a:latin typeface="Times New Roman" panose="02020603050405020304" pitchFamily="18" charset="0"/>
                <a:cs typeface="Times New Roman" panose="02020603050405020304" pitchFamily="18" charset="0"/>
              </a:rPr>
              <a:t>nevritt </a:t>
            </a:r>
            <a:r>
              <a:rPr lang="nb-NO" dirty="0" smtClean="0">
                <a:solidFill>
                  <a:srgbClr val="000000"/>
                </a:solidFill>
                <a:latin typeface="Times New Roman" panose="02020603050405020304" pitchFamily="18" charset="0"/>
                <a:cs typeface="Times New Roman" panose="02020603050405020304" pitchFamily="18" charset="0"/>
              </a:rPr>
              <a:t> </a:t>
            </a:r>
            <a:endParaRPr lang="nb-NO" dirty="0">
              <a:solidFill>
                <a:srgbClr val="000000"/>
              </a:solidFill>
              <a:latin typeface="Times New Roman" panose="02020603050405020304" pitchFamily="18" charset="0"/>
              <a:cs typeface="Times New Roman" panose="02020603050405020304" pitchFamily="18" charset="0"/>
            </a:endParaRPr>
          </a:p>
          <a:p>
            <a:pPr lvl="0">
              <a:buNone/>
            </a:pPr>
            <a:r>
              <a:rPr lang="nb-NO" dirty="0" smtClean="0">
                <a:solidFill>
                  <a:srgbClr val="000000"/>
                </a:solidFill>
                <a:latin typeface="Times New Roman" panose="02020603050405020304" pitchFamily="18" charset="0"/>
                <a:cs typeface="Times New Roman" panose="02020603050405020304" pitchFamily="18" charset="0"/>
              </a:rPr>
              <a:t>3 Smertefull radikulitt</a:t>
            </a:r>
          </a:p>
          <a:p>
            <a:pPr>
              <a:buNone/>
            </a:pPr>
            <a:endParaRPr lang="nb-NO" sz="2800" dirty="0" smtClean="0">
              <a:latin typeface="Times New Roman" panose="02020603050405020304" pitchFamily="18" charset="0"/>
              <a:cs typeface="Times New Roman" panose="02020603050405020304" pitchFamily="18" charset="0"/>
            </a:endParaRPr>
          </a:p>
        </p:txBody>
      </p:sp>
      <p:pic>
        <p:nvPicPr>
          <p:cNvPr id="4" name="Plassholder for innhold 6" descr="nervesystem.jpg"/>
          <p:cNvPicPr>
            <a:picLocks noChangeAspect="1"/>
          </p:cNvPicPr>
          <p:nvPr/>
        </p:nvPicPr>
        <p:blipFill>
          <a:blip r:embed="rId3" cstate="print"/>
          <a:srcRect/>
          <a:stretch>
            <a:fillRect/>
          </a:stretch>
        </p:blipFill>
        <p:spPr bwMode="auto">
          <a:xfrm>
            <a:off x="4608512" y="1711936"/>
            <a:ext cx="4502626" cy="4752503"/>
          </a:xfrm>
          <a:prstGeom prst="rect">
            <a:avLst/>
          </a:prstGeom>
          <a:noFill/>
          <a:ln w="9525">
            <a:noFill/>
            <a:miter lim="800000"/>
            <a:headEnd/>
            <a:tailEnd/>
          </a:ln>
        </p:spPr>
      </p:pic>
    </p:spTree>
    <p:extLst>
      <p:ext uri="{BB962C8B-B14F-4D97-AF65-F5344CB8AC3E}">
        <p14:creationId xmlns:p14="http://schemas.microsoft.com/office/powerpoint/2010/main" val="1170097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19760" y="182528"/>
            <a:ext cx="8507288" cy="1143000"/>
          </a:xfrm>
        </p:spPr>
        <p:txBody>
          <a:bodyPr>
            <a:normAutofit/>
          </a:bodyPr>
          <a:lstStyle/>
          <a:p>
            <a:r>
              <a:rPr lang="nb-NO" dirty="0" smtClean="0">
                <a:latin typeface="Times New Roman" panose="02020603050405020304" pitchFamily="18" charset="0"/>
                <a:cs typeface="Times New Roman" panose="02020603050405020304" pitchFamily="18" charset="0"/>
              </a:rPr>
              <a:t>CNS-affeksjon ved nevroborreliose</a:t>
            </a:r>
            <a:endParaRPr lang="nb-NO" dirty="0">
              <a:latin typeface="Times New Roman" panose="02020603050405020304" pitchFamily="18" charset="0"/>
              <a:cs typeface="Times New Roman" panose="02020603050405020304" pitchFamily="18" charset="0"/>
            </a:endParaRPr>
          </a:p>
        </p:txBody>
      </p:sp>
      <p:sp>
        <p:nvSpPr>
          <p:cNvPr id="3" name="Plassholder for innhold 2"/>
          <p:cNvSpPr>
            <a:spLocks noGrp="1"/>
          </p:cNvSpPr>
          <p:nvPr>
            <p:ph idx="1"/>
          </p:nvPr>
        </p:nvSpPr>
        <p:spPr>
          <a:xfrm>
            <a:off x="314447" y="1593050"/>
            <a:ext cx="8508022" cy="4525963"/>
          </a:xfrm>
        </p:spPr>
        <p:txBody>
          <a:bodyPr>
            <a:normAutofit fontScale="85000" lnSpcReduction="20000"/>
          </a:bodyPr>
          <a:lstStyle/>
          <a:p>
            <a:r>
              <a:rPr lang="nb-NO" dirty="0" smtClean="0">
                <a:latin typeface="Times New Roman" panose="02020603050405020304" pitchFamily="18" charset="0"/>
                <a:cs typeface="Times New Roman" panose="02020603050405020304" pitchFamily="18" charset="0"/>
              </a:rPr>
              <a:t>Segmental myelitt</a:t>
            </a:r>
          </a:p>
          <a:p>
            <a:r>
              <a:rPr lang="nb-NO" dirty="0" smtClean="0">
                <a:latin typeface="Times New Roman" panose="02020603050405020304" pitchFamily="18" charset="0"/>
                <a:cs typeface="Times New Roman" panose="02020603050405020304" pitchFamily="18" charset="0"/>
              </a:rPr>
              <a:t>Encephalitt</a:t>
            </a:r>
            <a:r>
              <a:rPr lang="nb-NO" dirty="0">
                <a:latin typeface="Times New Roman" panose="02020603050405020304" pitchFamily="18" charset="0"/>
                <a:cs typeface="Times New Roman" panose="02020603050405020304" pitchFamily="18" charset="0"/>
              </a:rPr>
              <a:t> </a:t>
            </a:r>
            <a:r>
              <a:rPr lang="nb-NO" dirty="0" smtClean="0">
                <a:latin typeface="Times New Roman" panose="02020603050405020304" pitchFamily="18" charset="0"/>
                <a:cs typeface="Times New Roman" panose="02020603050405020304" pitchFamily="18" charset="0"/>
              </a:rPr>
              <a:t>(fokal eller disseminert</a:t>
            </a:r>
            <a:r>
              <a:rPr lang="nb-NO" dirty="0">
                <a:latin typeface="Times New Roman" panose="02020603050405020304" pitchFamily="18" charset="0"/>
                <a:cs typeface="Times New Roman" panose="02020603050405020304" pitchFamily="18" charset="0"/>
              </a:rPr>
              <a:t>)</a:t>
            </a:r>
            <a:endParaRPr lang="nb-NO" dirty="0" smtClean="0">
              <a:latin typeface="Times New Roman" panose="02020603050405020304" pitchFamily="18" charset="0"/>
              <a:cs typeface="Times New Roman" panose="02020603050405020304" pitchFamily="18" charset="0"/>
            </a:endParaRPr>
          </a:p>
          <a:p>
            <a:r>
              <a:rPr lang="nb-NO" dirty="0" smtClean="0">
                <a:latin typeface="Times New Roman" panose="02020603050405020304" pitchFamily="18" charset="0"/>
                <a:cs typeface="Times New Roman" panose="02020603050405020304" pitchFamily="18" charset="0"/>
              </a:rPr>
              <a:t>Cerebral vaskulitt</a:t>
            </a:r>
          </a:p>
          <a:p>
            <a:pPr marL="0" indent="0">
              <a:buNone/>
            </a:pPr>
            <a:r>
              <a:rPr lang="nb-NO" b="1" dirty="0" smtClean="0">
                <a:latin typeface="Times New Roman" panose="02020603050405020304" pitchFamily="18" charset="0"/>
                <a:cs typeface="Times New Roman" panose="02020603050405020304" pitchFamily="18" charset="0"/>
              </a:rPr>
              <a:t>Symptomer:</a:t>
            </a:r>
          </a:p>
          <a:p>
            <a:r>
              <a:rPr lang="nb-NO" dirty="0" smtClean="0">
                <a:latin typeface="Times New Roman" panose="02020603050405020304" pitchFamily="18" charset="0"/>
                <a:cs typeface="Times New Roman" panose="02020603050405020304" pitchFamily="18" charset="0"/>
              </a:rPr>
              <a:t>Kognitiv </a:t>
            </a:r>
            <a:r>
              <a:rPr lang="nb-NO" dirty="0">
                <a:latin typeface="Times New Roman" panose="02020603050405020304" pitchFamily="18" charset="0"/>
                <a:cs typeface="Times New Roman" panose="02020603050405020304" pitchFamily="18" charset="0"/>
              </a:rPr>
              <a:t>forstyrrelse</a:t>
            </a:r>
          </a:p>
          <a:p>
            <a:r>
              <a:rPr lang="nb-NO" dirty="0">
                <a:latin typeface="Times New Roman" panose="02020603050405020304" pitchFamily="18" charset="0"/>
                <a:cs typeface="Times New Roman" panose="02020603050405020304" pitchFamily="18" charset="0"/>
              </a:rPr>
              <a:t>Forvirring </a:t>
            </a:r>
          </a:p>
          <a:p>
            <a:r>
              <a:rPr lang="nb-NO" dirty="0" smtClean="0">
                <a:latin typeface="Times New Roman" panose="02020603050405020304" pitchFamily="18" charset="0"/>
                <a:cs typeface="Times New Roman" panose="02020603050405020304" pitchFamily="18" charset="0"/>
              </a:rPr>
              <a:t>Ataxi</a:t>
            </a:r>
            <a:endParaRPr lang="nb-NO" dirty="0">
              <a:latin typeface="Times New Roman" panose="02020603050405020304" pitchFamily="18" charset="0"/>
              <a:cs typeface="Times New Roman" panose="02020603050405020304" pitchFamily="18" charset="0"/>
            </a:endParaRPr>
          </a:p>
          <a:p>
            <a:r>
              <a:rPr lang="nb-NO" dirty="0">
                <a:latin typeface="Times New Roman" panose="02020603050405020304" pitchFamily="18" charset="0"/>
                <a:cs typeface="Times New Roman" panose="02020603050405020304" pitchFamily="18" charset="0"/>
              </a:rPr>
              <a:t>Paraparese</a:t>
            </a:r>
          </a:p>
          <a:p>
            <a:r>
              <a:rPr lang="nb-NO" dirty="0">
                <a:latin typeface="Times New Roman" panose="02020603050405020304" pitchFamily="18" charset="0"/>
                <a:cs typeface="Times New Roman" panose="02020603050405020304" pitchFamily="18" charset="0"/>
              </a:rPr>
              <a:t>Sphincterdysfunksjon</a:t>
            </a:r>
          </a:p>
          <a:p>
            <a:r>
              <a:rPr lang="nb-NO" dirty="0">
                <a:latin typeface="Times New Roman" panose="02020603050405020304" pitchFamily="18" charset="0"/>
                <a:cs typeface="Times New Roman" panose="02020603050405020304" pitchFamily="18" charset="0"/>
              </a:rPr>
              <a:t>Parkinson-liknende symptomer</a:t>
            </a:r>
          </a:p>
          <a:p>
            <a:endParaRPr lang="nb-NO" dirty="0" smtClean="0">
              <a:latin typeface="Times New Roman" panose="02020603050405020304" pitchFamily="18" charset="0"/>
              <a:cs typeface="Times New Roman" panose="02020603050405020304" pitchFamily="18" charset="0"/>
            </a:endParaRPr>
          </a:p>
          <a:p>
            <a:endParaRPr lang="nb-NO"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622340"/>
            <a:ext cx="3923928"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srcRect/>
          <a:stretch>
            <a:fillRect/>
          </a:stretch>
        </p:blipFill>
        <p:spPr bwMode="auto">
          <a:xfrm>
            <a:off x="7448552" y="5897413"/>
            <a:ext cx="1519691" cy="911143"/>
          </a:xfrm>
          <a:prstGeom prst="rect">
            <a:avLst/>
          </a:prstGeom>
          <a:noFill/>
          <a:ln w="9525">
            <a:noFill/>
            <a:miter lim="800000"/>
            <a:headEnd/>
            <a:tailEnd/>
          </a:ln>
        </p:spPr>
      </p:pic>
    </p:spTree>
    <p:extLst>
      <p:ext uri="{BB962C8B-B14F-4D97-AF65-F5344CB8AC3E}">
        <p14:creationId xmlns:p14="http://schemas.microsoft.com/office/powerpoint/2010/main" val="452226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fontScale="90000"/>
          </a:bodyPr>
          <a:lstStyle/>
          <a:p>
            <a:r>
              <a:rPr lang="nb-NO" dirty="0" smtClean="0"/>
              <a:t>Nevroborreliose (LNB); </a:t>
            </a:r>
            <a:br>
              <a:rPr lang="nb-NO" dirty="0" smtClean="0"/>
            </a:br>
            <a:r>
              <a:rPr lang="nb-NO" dirty="0" smtClean="0"/>
              <a:t>begrepsavklaringer</a:t>
            </a:r>
            <a:endParaRPr lang="nb-NO" dirty="0"/>
          </a:p>
        </p:txBody>
      </p:sp>
      <p:sp>
        <p:nvSpPr>
          <p:cNvPr id="5" name="Plassholder for innhold 4"/>
          <p:cNvSpPr>
            <a:spLocks noGrp="1"/>
          </p:cNvSpPr>
          <p:nvPr>
            <p:ph idx="1"/>
          </p:nvPr>
        </p:nvSpPr>
        <p:spPr/>
        <p:txBody>
          <a:bodyPr>
            <a:normAutofit fontScale="92500"/>
          </a:bodyPr>
          <a:lstStyle/>
          <a:p>
            <a:r>
              <a:rPr lang="nb-NO" b="1" dirty="0" smtClean="0"/>
              <a:t>Akutt nevroborreliose</a:t>
            </a:r>
            <a:r>
              <a:rPr lang="nb-NO" dirty="0" smtClean="0"/>
              <a:t>: typisk uker til måneder etter utslett/bitt</a:t>
            </a:r>
          </a:p>
          <a:p>
            <a:r>
              <a:rPr lang="nb-NO" b="1" dirty="0" smtClean="0"/>
              <a:t>Kronisk nevroborreliose</a:t>
            </a:r>
            <a:r>
              <a:rPr lang="nb-NO" dirty="0" smtClean="0"/>
              <a:t>: Over 6 måneder etter utslett/bitt. Sjeldent</a:t>
            </a:r>
          </a:p>
          <a:p>
            <a:r>
              <a:rPr lang="nb-NO" dirty="0" smtClean="0"/>
              <a:t>”</a:t>
            </a:r>
            <a:r>
              <a:rPr lang="nb-NO" b="1" dirty="0" smtClean="0"/>
              <a:t>Post Lyme </a:t>
            </a:r>
            <a:r>
              <a:rPr lang="nb-NO" b="1" dirty="0" err="1" smtClean="0"/>
              <a:t>disease</a:t>
            </a:r>
            <a:r>
              <a:rPr lang="nb-NO" b="1" dirty="0" smtClean="0"/>
              <a:t> </a:t>
            </a:r>
            <a:r>
              <a:rPr lang="nb-NO" b="1" dirty="0" err="1" smtClean="0"/>
              <a:t>syndrome</a:t>
            </a:r>
            <a:r>
              <a:rPr lang="nb-NO" b="1" dirty="0" smtClean="0"/>
              <a:t>” </a:t>
            </a:r>
            <a:r>
              <a:rPr lang="nb-NO" dirty="0" smtClean="0"/>
              <a:t>persisterende symptomer etter behandlet nevroborreliose uten påvisning av aktiv infeksjon </a:t>
            </a:r>
          </a:p>
          <a:p>
            <a:endParaRPr lang="nb-NO" dirty="0"/>
          </a:p>
          <a:p>
            <a:pPr marL="0" indent="0">
              <a:buNone/>
            </a:pPr>
            <a:r>
              <a:rPr lang="nb-NO" sz="2600" dirty="0" smtClean="0"/>
              <a:t>Randi </a:t>
            </a:r>
            <a:r>
              <a:rPr lang="nb-NO" sz="2600" dirty="0"/>
              <a:t>E</a:t>
            </a:r>
            <a:r>
              <a:rPr lang="nb-NO" sz="2600" dirty="0" smtClean="0"/>
              <a:t>ikeland tesis: Long term </a:t>
            </a:r>
            <a:r>
              <a:rPr lang="nb-NO" sz="2600" dirty="0" err="1" smtClean="0"/>
              <a:t>prognosis</a:t>
            </a:r>
            <a:r>
              <a:rPr lang="nb-NO" sz="2600" dirty="0" smtClean="0"/>
              <a:t> </a:t>
            </a:r>
            <a:r>
              <a:rPr lang="nb-NO" sz="2600" dirty="0" err="1" smtClean="0"/>
              <a:t>after</a:t>
            </a:r>
            <a:r>
              <a:rPr lang="nb-NO" sz="2600" dirty="0" smtClean="0"/>
              <a:t> </a:t>
            </a:r>
            <a:r>
              <a:rPr lang="nb-NO" sz="2600" dirty="0" err="1" smtClean="0"/>
              <a:t>neuroborreliosis</a:t>
            </a:r>
            <a:endParaRPr lang="nb-NO" sz="2600" dirty="0"/>
          </a:p>
        </p:txBody>
      </p:sp>
      <p:pic>
        <p:nvPicPr>
          <p:cNvPr id="6" name="Picture 1" descr="\\sikt.sykehuspartner.no\Data\SSHF\ARE\Brukere\RAEI\My Pictures\utslett flått mage min.jpeg"/>
          <p:cNvPicPr>
            <a:picLocks noChangeAspect="1" noChangeArrowheads="1"/>
          </p:cNvPicPr>
          <p:nvPr/>
        </p:nvPicPr>
        <p:blipFill>
          <a:blip r:embed="rId3" cstate="print"/>
          <a:srcRect/>
          <a:stretch>
            <a:fillRect/>
          </a:stretch>
        </p:blipFill>
        <p:spPr bwMode="auto">
          <a:xfrm>
            <a:off x="6939382" y="2063555"/>
            <a:ext cx="978624" cy="720080"/>
          </a:xfrm>
          <a:prstGeom prst="rect">
            <a:avLst/>
          </a:prstGeom>
          <a:noFill/>
        </p:spPr>
      </p:pic>
      <p:pic>
        <p:nvPicPr>
          <p:cNvPr id="7" name="Picture 3" descr="bells0008tn"/>
          <p:cNvPicPr>
            <a:picLocks noChangeAspect="1" noChangeArrowheads="1"/>
          </p:cNvPicPr>
          <p:nvPr/>
        </p:nvPicPr>
        <p:blipFill>
          <a:blip r:embed="rId4" cstate="print"/>
          <a:srcRect/>
          <a:stretch>
            <a:fillRect/>
          </a:stretch>
        </p:blipFill>
        <p:spPr>
          <a:xfrm>
            <a:off x="7925894" y="1988840"/>
            <a:ext cx="715313" cy="794795"/>
          </a:xfrm>
          <a:prstGeom prst="rect">
            <a:avLst/>
          </a:prstGeom>
          <a:noFill/>
          <a:ln/>
        </p:spPr>
      </p:pic>
      <p:pic>
        <p:nvPicPr>
          <p:cNvPr id="8" name="Picture 6" descr="http://t3.gstatic.com/images?q=tbn:ANd9GcSwV_--kXsI_7VV1aNRDl9kUNAOXl1gx8jTeytfHfyLYpIhklPS"/>
          <p:cNvPicPr>
            <a:picLocks noChangeAspect="1" noChangeArrowheads="1"/>
          </p:cNvPicPr>
          <p:nvPr/>
        </p:nvPicPr>
        <p:blipFill>
          <a:blip r:embed="rId5" cstate="print"/>
          <a:srcRect/>
          <a:stretch>
            <a:fillRect/>
          </a:stretch>
        </p:blipFill>
        <p:spPr bwMode="auto">
          <a:xfrm>
            <a:off x="7668344" y="3068960"/>
            <a:ext cx="864096" cy="743689"/>
          </a:xfrm>
          <a:prstGeom prst="rect">
            <a:avLst/>
          </a:prstGeom>
          <a:noFill/>
          <a:ln w="9525">
            <a:noFill/>
            <a:miter lim="800000"/>
            <a:headEnd/>
            <a:tailEnd/>
          </a:ln>
        </p:spPr>
      </p:pic>
      <p:pic>
        <p:nvPicPr>
          <p:cNvPr id="9" name="Bilde 8" descr="adrenal fatigue, tired"/>
          <p:cNvPicPr/>
          <p:nvPr/>
        </p:nvPicPr>
        <p:blipFill>
          <a:blip r:embed="rId6" cstate="print"/>
          <a:srcRect/>
          <a:stretch>
            <a:fillRect/>
          </a:stretch>
        </p:blipFill>
        <p:spPr bwMode="auto">
          <a:xfrm>
            <a:off x="5292080" y="4797152"/>
            <a:ext cx="1224136" cy="648072"/>
          </a:xfrm>
          <a:prstGeom prst="rect">
            <a:avLst/>
          </a:prstGeom>
          <a:noFill/>
          <a:ln w="9525">
            <a:noFill/>
            <a:miter lim="800000"/>
            <a:headEnd/>
            <a:tailEnd/>
          </a:ln>
        </p:spPr>
      </p:pic>
      <p:pic>
        <p:nvPicPr>
          <p:cNvPr id="10" name="Picture 9" descr="C:\Users\raei.SIKT.001\AppData\Local\Microsoft\Windows\Temporary Internet Files\Content.Outlook\1SPRSZ6Y\logoENGpayoff.jpg"/>
          <p:cNvPicPr>
            <a:picLocks noChangeAspect="1" noChangeArrowheads="1"/>
          </p:cNvPicPr>
          <p:nvPr/>
        </p:nvPicPr>
        <p:blipFill>
          <a:blip r:embed="rId7" cstate="print"/>
          <a:srcRect/>
          <a:stretch>
            <a:fillRect/>
          </a:stretch>
        </p:blipFill>
        <p:spPr bwMode="auto">
          <a:xfrm>
            <a:off x="134077" y="116632"/>
            <a:ext cx="1584176" cy="1109189"/>
          </a:xfrm>
          <a:prstGeom prst="rect">
            <a:avLst/>
          </a:prstGeom>
          <a:noFill/>
          <a:ln w="9525">
            <a:noFill/>
            <a:miter lim="800000"/>
            <a:headEnd/>
            <a:tailEnd/>
          </a:ln>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5949280"/>
            <a:ext cx="4816475"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60076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476677"/>
            <a:ext cx="8229600" cy="940967"/>
          </a:xfrm>
        </p:spPr>
        <p:txBody>
          <a:bodyPr>
            <a:normAutofit fontScale="90000"/>
          </a:bodyPr>
          <a:lstStyle/>
          <a:p>
            <a:r>
              <a:rPr lang="nb-NO" sz="4000" dirty="0" smtClean="0"/>
              <a:t>Nevro</a:t>
            </a:r>
            <a:r>
              <a:rPr lang="nb-NO" sz="4000" dirty="0"/>
              <a:t>b</a:t>
            </a:r>
            <a:r>
              <a:rPr lang="nb-NO" sz="4000" dirty="0" smtClean="0"/>
              <a:t>orreliose </a:t>
            </a:r>
            <a:r>
              <a:rPr lang="nb-NO" sz="4000" dirty="0" err="1" smtClean="0"/>
              <a:t>langtidsprognose-studien</a:t>
            </a:r>
            <a:r>
              <a:rPr lang="nb-NO" sz="4000" dirty="0" smtClean="0"/>
              <a:t/>
            </a:r>
            <a:br>
              <a:rPr lang="nb-NO" sz="4000" dirty="0" smtClean="0"/>
            </a:br>
            <a:r>
              <a:rPr lang="nb-NO" sz="4000" dirty="0" smtClean="0"/>
              <a:t>30 mnd etter behandling</a:t>
            </a:r>
            <a:r>
              <a:rPr lang="nb-NO" sz="4000" dirty="0"/>
              <a:t/>
            </a:r>
            <a:br>
              <a:rPr lang="nb-NO" sz="4000" dirty="0"/>
            </a:br>
            <a:endParaRPr lang="nb-NO" sz="2000" dirty="0"/>
          </a:p>
        </p:txBody>
      </p:sp>
      <p:sp>
        <p:nvSpPr>
          <p:cNvPr id="35843" name="Rectangle 3"/>
          <p:cNvSpPr>
            <a:spLocks noGrp="1" noChangeArrowheads="1"/>
          </p:cNvSpPr>
          <p:nvPr>
            <p:ph type="body" idx="1"/>
          </p:nvPr>
        </p:nvSpPr>
        <p:spPr>
          <a:xfrm>
            <a:off x="457200" y="1916833"/>
            <a:ext cx="8229600" cy="4285531"/>
          </a:xfrm>
        </p:spPr>
        <p:txBody>
          <a:bodyPr/>
          <a:lstStyle/>
          <a:p>
            <a:r>
              <a:rPr lang="nb-NO" sz="2800" dirty="0"/>
              <a:t>28  ble helt friske, 22 </a:t>
            </a:r>
            <a:r>
              <a:rPr lang="nb-NO" sz="2800" dirty="0" smtClean="0"/>
              <a:t>ikke</a:t>
            </a:r>
            <a:endParaRPr lang="nb-NO" sz="2800" dirty="0"/>
          </a:p>
          <a:p>
            <a:r>
              <a:rPr lang="nb-NO" sz="2800" dirty="0"/>
              <a:t>11  sykemeldt i 6 mnd eller </a:t>
            </a:r>
            <a:r>
              <a:rPr lang="nb-NO" sz="2800" dirty="0" smtClean="0"/>
              <a:t>mer</a:t>
            </a:r>
          </a:p>
          <a:p>
            <a:r>
              <a:rPr lang="nb-NO" sz="2800" dirty="0" smtClean="0"/>
              <a:t>Dårligere livskvalitet  </a:t>
            </a:r>
            <a:r>
              <a:rPr lang="nb-NO" sz="2800" dirty="0"/>
              <a:t>enn </a:t>
            </a:r>
            <a:r>
              <a:rPr lang="nb-NO" sz="2800" dirty="0" smtClean="0"/>
              <a:t>kontrollgruppe</a:t>
            </a:r>
          </a:p>
          <a:p>
            <a:r>
              <a:rPr lang="nb-NO" sz="2800" dirty="0" smtClean="0"/>
              <a:t>Signifikant </a:t>
            </a:r>
            <a:r>
              <a:rPr lang="nb-NO" sz="2800" dirty="0"/>
              <a:t>mer </a:t>
            </a:r>
            <a:r>
              <a:rPr lang="nb-NO" sz="2800" dirty="0" smtClean="0"/>
              <a:t>fatigue </a:t>
            </a:r>
            <a:r>
              <a:rPr lang="nb-NO" sz="2800" dirty="0"/>
              <a:t>plager enn </a:t>
            </a:r>
            <a:r>
              <a:rPr lang="nb-NO" sz="2800" dirty="0" smtClean="0"/>
              <a:t>kontrollgruppe</a:t>
            </a:r>
          </a:p>
          <a:p>
            <a:r>
              <a:rPr lang="nb-NO" sz="2800" dirty="0" smtClean="0"/>
              <a:t>Mer alvorlige kognitive plager enn kontrollgruppe</a:t>
            </a:r>
          </a:p>
          <a:p>
            <a:r>
              <a:rPr lang="nb-NO" sz="2800" dirty="0" smtClean="0"/>
              <a:t>Ikke </a:t>
            </a:r>
            <a:r>
              <a:rPr lang="nb-NO" sz="2800" dirty="0"/>
              <a:t>mer deprimerte enn </a:t>
            </a:r>
            <a:r>
              <a:rPr lang="nb-NO" sz="2800" dirty="0" smtClean="0"/>
              <a:t>kontrollgruppe</a:t>
            </a:r>
            <a:endParaRPr lang="nb-NO" sz="2800" dirty="0"/>
          </a:p>
        </p:txBody>
      </p:sp>
      <p:sp>
        <p:nvSpPr>
          <p:cNvPr id="5" name="Rektangel 4"/>
          <p:cNvSpPr/>
          <p:nvPr/>
        </p:nvSpPr>
        <p:spPr>
          <a:xfrm>
            <a:off x="0" y="5229200"/>
            <a:ext cx="6264696" cy="1508105"/>
          </a:xfrm>
          <a:prstGeom prst="rect">
            <a:avLst/>
          </a:prstGeom>
          <a:solidFill>
            <a:schemeClr val="bg1"/>
          </a:solidFill>
          <a:ln>
            <a:solidFill>
              <a:schemeClr val="bg1"/>
            </a:solidFill>
          </a:ln>
        </p:spPr>
        <p:txBody>
          <a:bodyPr wrap="square">
            <a:spAutoFit/>
          </a:bodyPr>
          <a:lstStyle/>
          <a:p>
            <a:r>
              <a:rPr lang="nb-NO" sz="3200" b="1" dirty="0" smtClean="0">
                <a:hlinkClick r:id=""/>
              </a:rPr>
              <a:t>Last ned avhandlingen på</a:t>
            </a:r>
          </a:p>
          <a:p>
            <a:r>
              <a:rPr lang="nb-NO" sz="3200" b="1" dirty="0" smtClean="0">
                <a:hlinkClick r:id=""/>
              </a:rPr>
              <a:t>http://hdl.handle.net/1956/5870</a:t>
            </a:r>
            <a:r>
              <a:rPr lang="nb-NO" sz="2800" dirty="0" smtClean="0"/>
              <a:t/>
            </a:r>
            <a:br>
              <a:rPr lang="nb-NO" sz="2800" dirty="0" smtClean="0"/>
            </a:br>
            <a:endParaRPr lang="en-US" sz="2800" dirty="0"/>
          </a:p>
        </p:txBody>
      </p:sp>
      <p:pic>
        <p:nvPicPr>
          <p:cNvPr id="8" name="Picture 2"/>
          <p:cNvPicPr>
            <a:picLocks noChangeAspect="1" noChangeArrowheads="1"/>
          </p:cNvPicPr>
          <p:nvPr/>
        </p:nvPicPr>
        <p:blipFill>
          <a:blip r:embed="rId2" cstate="print"/>
          <a:srcRect/>
          <a:stretch>
            <a:fillRect/>
          </a:stretch>
        </p:blipFill>
        <p:spPr bwMode="auto">
          <a:xfrm>
            <a:off x="7308304" y="5661248"/>
            <a:ext cx="1662474" cy="996750"/>
          </a:xfrm>
          <a:prstGeom prst="rect">
            <a:avLst/>
          </a:prstGeom>
          <a:noFill/>
          <a:ln w="9525">
            <a:noFill/>
            <a:miter lim="800000"/>
            <a:headEnd/>
            <a:tailEnd/>
          </a:ln>
        </p:spPr>
      </p:pic>
    </p:spTree>
    <p:extLst>
      <p:ext uri="{BB962C8B-B14F-4D97-AF65-F5344CB8AC3E}">
        <p14:creationId xmlns:p14="http://schemas.microsoft.com/office/powerpoint/2010/main" val="16199506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tel 1"/>
          <p:cNvSpPr>
            <a:spLocks noGrp="1"/>
          </p:cNvSpPr>
          <p:nvPr>
            <p:ph type="title"/>
          </p:nvPr>
        </p:nvSpPr>
        <p:spPr>
          <a:xfrm>
            <a:off x="26062" y="-232016"/>
            <a:ext cx="9036050" cy="1012973"/>
          </a:xfrm>
        </p:spPr>
        <p:txBody>
          <a:bodyPr/>
          <a:lstStyle/>
          <a:p>
            <a:r>
              <a:rPr lang="nb-NO" dirty="0" smtClean="0">
                <a:latin typeface="Times New Roman" panose="02020603050405020304" pitchFamily="18" charset="0"/>
                <a:cs typeface="Times New Roman" panose="02020603050405020304" pitchFamily="18" charset="0"/>
              </a:rPr>
              <a:t>Årsak langtidsplager?</a:t>
            </a:r>
          </a:p>
        </p:txBody>
      </p:sp>
      <p:graphicFrame>
        <p:nvGraphicFramePr>
          <p:cNvPr id="4" name="Diagram 3"/>
          <p:cNvGraphicFramePr/>
          <p:nvPr>
            <p:extLst>
              <p:ext uri="{D42A27DB-BD31-4B8C-83A1-F6EECF244321}">
                <p14:modId xmlns:p14="http://schemas.microsoft.com/office/powerpoint/2010/main" val="1062226192"/>
              </p:ext>
            </p:extLst>
          </p:nvPr>
        </p:nvGraphicFramePr>
        <p:xfrm>
          <a:off x="755576" y="620688"/>
          <a:ext cx="8136904" cy="6048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p:cNvPicPr>
            <a:picLocks noChangeAspect="1" noChangeArrowheads="1"/>
          </p:cNvPicPr>
          <p:nvPr/>
        </p:nvPicPr>
        <p:blipFill>
          <a:blip r:embed="rId8" cstate="print"/>
          <a:srcRect/>
          <a:stretch>
            <a:fillRect/>
          </a:stretch>
        </p:blipFill>
        <p:spPr bwMode="auto">
          <a:xfrm>
            <a:off x="7585881" y="5845288"/>
            <a:ext cx="1519691" cy="911143"/>
          </a:xfrm>
          <a:prstGeom prst="rect">
            <a:avLst/>
          </a:prstGeom>
          <a:noFill/>
          <a:ln w="9525">
            <a:noFill/>
            <a:miter lim="800000"/>
            <a:headEnd/>
            <a:tailEnd/>
          </a:ln>
        </p:spPr>
      </p:pic>
    </p:spTree>
    <p:extLst>
      <p:ext uri="{BB962C8B-B14F-4D97-AF65-F5344CB8AC3E}">
        <p14:creationId xmlns:p14="http://schemas.microsoft.com/office/powerpoint/2010/main" val="3386231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79512" y="167866"/>
            <a:ext cx="5382576" cy="1117561"/>
          </a:xfrm>
        </p:spPr>
        <p:txBody>
          <a:bodyPr/>
          <a:lstStyle/>
          <a:p>
            <a:r>
              <a:rPr lang="nb-NO" dirty="0" smtClean="0">
                <a:solidFill>
                  <a:schemeClr val="bg1"/>
                </a:solidFill>
                <a:latin typeface="Times New Roman" panose="02020603050405020304" pitchFamily="18" charset="0"/>
                <a:cs typeface="Times New Roman" panose="02020603050405020304" pitchFamily="18" charset="0"/>
              </a:rPr>
              <a:t>Borrelia artritt (BA)</a:t>
            </a:r>
            <a:endParaRPr lang="nb-NO" dirty="0">
              <a:solidFill>
                <a:schemeClr val="bg1"/>
              </a:solidFill>
              <a:latin typeface="Times New Roman" panose="02020603050405020304" pitchFamily="18" charset="0"/>
              <a:cs typeface="Times New Roman" panose="02020603050405020304" pitchFamily="18" charset="0"/>
            </a:endParaRPr>
          </a:p>
        </p:txBody>
      </p:sp>
      <p:pic>
        <p:nvPicPr>
          <p:cNvPr id="4" name="Picture 14" descr="http://img.medscape.com/pi/features/slideshow-slide/skin-patches/fig16.jpg"/>
          <p:cNvPicPr>
            <a:picLocks noGrp="1" noChangeAspect="1" noChangeArrowheads="1"/>
          </p:cNvPicPr>
          <p:nvPr>
            <p:ph idx="1"/>
          </p:nvPr>
        </p:nvPicPr>
        <p:blipFill>
          <a:blip r:embed="rId2" cstate="print"/>
          <a:srcRect/>
          <a:stretch>
            <a:fillRect/>
          </a:stretch>
        </p:blipFill>
        <p:spPr bwMode="auto">
          <a:xfrm>
            <a:off x="63114" y="2087922"/>
            <a:ext cx="4951153" cy="3367163"/>
          </a:xfrm>
          <a:prstGeom prst="rect">
            <a:avLst/>
          </a:prstGeom>
          <a:noFill/>
          <a:ln w="9525">
            <a:noFill/>
            <a:miter lim="800000"/>
            <a:headEnd/>
            <a:tailEnd/>
          </a:ln>
        </p:spPr>
      </p:pic>
      <p:pic>
        <p:nvPicPr>
          <p:cNvPr id="10242" name="Picture 2" descr="\\sikt.sykehuspartner.no\Data\SSHF\ARE\Brukere\RAEI\My Pictures\Lyme-artritt_-Betennelse-i-et-kne-er-et-typisk-sympto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2744" y="2392373"/>
            <a:ext cx="4034755" cy="2689837"/>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4499992" y="6211669"/>
            <a:ext cx="4572000" cy="369332"/>
          </a:xfrm>
          <a:prstGeom prst="rect">
            <a:avLst/>
          </a:prstGeom>
        </p:spPr>
        <p:txBody>
          <a:bodyPr>
            <a:spAutoFit/>
          </a:bodyPr>
          <a:lstStyle/>
          <a:p>
            <a:r>
              <a:rPr lang="nb-NO" dirty="0" smtClean="0">
                <a:solidFill>
                  <a:schemeClr val="bg1"/>
                </a:solidFill>
                <a:latin typeface="Times New Roman" panose="02020603050405020304" pitchFamily="18" charset="0"/>
                <a:cs typeface="Times New Roman" panose="02020603050405020304" pitchFamily="18" charset="0"/>
              </a:rPr>
              <a:t>Foto: Inger </a:t>
            </a:r>
            <a:r>
              <a:rPr lang="nb-NO" dirty="0">
                <a:solidFill>
                  <a:schemeClr val="bg1"/>
                </a:solidFill>
                <a:latin typeface="Times New Roman" panose="02020603050405020304" pitchFamily="18" charset="0"/>
                <a:cs typeface="Times New Roman" panose="02020603050405020304" pitchFamily="18" charset="0"/>
              </a:rPr>
              <a:t>Johanne W. </a:t>
            </a:r>
            <a:r>
              <a:rPr lang="nb-NO" dirty="0" smtClean="0">
                <a:solidFill>
                  <a:schemeClr val="bg1"/>
                </a:solidFill>
                <a:latin typeface="Times New Roman" panose="02020603050405020304" pitchFamily="18" charset="0"/>
                <a:cs typeface="Times New Roman" panose="02020603050405020304" pitchFamily="18" charset="0"/>
              </a:rPr>
              <a:t>Hansen </a:t>
            </a:r>
            <a:endParaRPr lang="nb-NO"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9462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6" name="Picture 2" descr="C:\Inger Johannes mappe\bilder\100CANON\IMG_6048.JPG"/>
          <p:cNvPicPr>
            <a:picLocks noChangeAspect="1" noChangeArrowheads="1"/>
          </p:cNvPicPr>
          <p:nvPr/>
        </p:nvPicPr>
        <p:blipFill>
          <a:blip r:embed="rId3" cstate="print"/>
          <a:srcRect/>
          <a:stretch>
            <a:fillRect/>
          </a:stretch>
        </p:blipFill>
        <p:spPr bwMode="auto">
          <a:xfrm>
            <a:off x="-36513" y="357188"/>
            <a:ext cx="9253538" cy="6167437"/>
          </a:xfrm>
          <a:prstGeom prst="rect">
            <a:avLst/>
          </a:prstGeom>
          <a:noFill/>
          <a:ln w="9525">
            <a:noFill/>
            <a:miter lim="800000"/>
            <a:headEnd/>
            <a:tailEnd/>
          </a:ln>
        </p:spPr>
      </p:pic>
      <p:sp>
        <p:nvSpPr>
          <p:cNvPr id="2" name="Tittel 1"/>
          <p:cNvSpPr>
            <a:spLocks noGrp="1"/>
          </p:cNvSpPr>
          <p:nvPr>
            <p:ph type="ctrTitle"/>
          </p:nvPr>
        </p:nvSpPr>
        <p:spPr>
          <a:xfrm>
            <a:off x="384175" y="765175"/>
            <a:ext cx="8375650" cy="1470025"/>
          </a:xfrm>
        </p:spPr>
        <p:txBody>
          <a:bodyPr>
            <a:normAutofit fontScale="90000"/>
          </a:bodyPr>
          <a:lstStyle/>
          <a:p>
            <a:pPr>
              <a:defRPr/>
            </a:pPr>
            <a:r>
              <a:rPr lang="en-US" b="1" dirty="0"/>
              <a:t>Lyme arthritis in southern Norway - an endemic area for Lyme borreliosis</a:t>
            </a:r>
            <a:r>
              <a:rPr lang="nb-NO" dirty="0"/>
              <a:t/>
            </a:r>
            <a:br>
              <a:rPr lang="nb-NO" dirty="0"/>
            </a:br>
            <a:endParaRPr lang="nb-NO" dirty="0"/>
          </a:p>
        </p:txBody>
      </p:sp>
      <p:sp>
        <p:nvSpPr>
          <p:cNvPr id="3" name="Undertittel 2"/>
          <p:cNvSpPr>
            <a:spLocks noGrp="1"/>
          </p:cNvSpPr>
          <p:nvPr>
            <p:ph type="subTitle" idx="1"/>
          </p:nvPr>
        </p:nvSpPr>
        <p:spPr>
          <a:xfrm>
            <a:off x="1371600" y="4700588"/>
            <a:ext cx="6400800" cy="1752600"/>
          </a:xfrm>
        </p:spPr>
        <p:txBody>
          <a:bodyPr>
            <a:normAutofit/>
          </a:bodyPr>
          <a:lstStyle/>
          <a:p>
            <a:pPr algn="l">
              <a:defRPr/>
            </a:pPr>
            <a:r>
              <a:rPr lang="nb-NO" sz="1600" dirty="0">
                <a:solidFill>
                  <a:schemeClr val="bg1"/>
                </a:solidFill>
              </a:rPr>
              <a:t>Inger Johanne W. </a:t>
            </a:r>
            <a:r>
              <a:rPr lang="nb-NO" sz="1600" dirty="0" smtClean="0">
                <a:solidFill>
                  <a:schemeClr val="bg1"/>
                </a:solidFill>
              </a:rPr>
              <a:t>Hansen, </a:t>
            </a:r>
            <a:r>
              <a:rPr lang="en-US" sz="1600" dirty="0" smtClean="0">
                <a:solidFill>
                  <a:schemeClr val="bg1"/>
                </a:solidFill>
              </a:rPr>
              <a:t>Dept. of Rheumatology, Sørlandet Hospital</a:t>
            </a:r>
            <a:endParaRPr lang="nb-NO" sz="1600" dirty="0" smtClean="0">
              <a:solidFill>
                <a:schemeClr val="bg1"/>
              </a:solidFill>
            </a:endParaRPr>
          </a:p>
          <a:p>
            <a:pPr algn="l">
              <a:defRPr/>
            </a:pPr>
            <a:r>
              <a:rPr lang="nb-NO" sz="1600" dirty="0" smtClean="0">
                <a:solidFill>
                  <a:schemeClr val="bg1"/>
                </a:solidFill>
              </a:rPr>
              <a:t>Sølvi Noraas, </a:t>
            </a:r>
            <a:r>
              <a:rPr lang="en-US" sz="1600" dirty="0" smtClean="0">
                <a:solidFill>
                  <a:schemeClr val="bg1"/>
                </a:solidFill>
              </a:rPr>
              <a:t>Dept. of Microbiology, Sørlandet Hospital</a:t>
            </a:r>
            <a:endParaRPr lang="nb-NO" sz="1600" dirty="0" smtClean="0">
              <a:solidFill>
                <a:schemeClr val="bg1"/>
              </a:solidFill>
            </a:endParaRPr>
          </a:p>
          <a:p>
            <a:pPr algn="l">
              <a:defRPr/>
            </a:pPr>
            <a:r>
              <a:rPr lang="nb-NO" sz="1600" dirty="0" smtClean="0">
                <a:solidFill>
                  <a:schemeClr val="bg1"/>
                </a:solidFill>
              </a:rPr>
              <a:t>Tone Skarpaas, </a:t>
            </a:r>
            <a:r>
              <a:rPr lang="en-US" sz="1600" dirty="0" smtClean="0">
                <a:solidFill>
                  <a:schemeClr val="bg1"/>
                </a:solidFill>
              </a:rPr>
              <a:t>Dept. of Microbiology, Sørlandet Hospital</a:t>
            </a:r>
          </a:p>
          <a:p>
            <a:pPr algn="l">
              <a:defRPr/>
            </a:pPr>
            <a:r>
              <a:rPr lang="nb-NO" sz="1600" dirty="0" smtClean="0">
                <a:solidFill>
                  <a:schemeClr val="bg1"/>
                </a:solidFill>
              </a:rPr>
              <a:t>Vivian Kjelland, </a:t>
            </a:r>
            <a:r>
              <a:rPr lang="en-US" sz="1600" dirty="0" smtClean="0">
                <a:solidFill>
                  <a:schemeClr val="bg1"/>
                </a:solidFill>
              </a:rPr>
              <a:t>Dept. of Research and Development, Sørlandet Hospital and Dept. of Natural Sciences, University of Agder, Kristiansand S, </a:t>
            </a:r>
            <a:endParaRPr lang="nb-NO" sz="1600" dirty="0" smtClean="0">
              <a:solidFill>
                <a:schemeClr val="bg1"/>
              </a:solidFill>
            </a:endParaRPr>
          </a:p>
          <a:p>
            <a:pPr algn="l">
              <a:defRPr/>
            </a:pPr>
            <a:r>
              <a:rPr lang="nb-NO" sz="1600" dirty="0" smtClean="0">
                <a:solidFill>
                  <a:schemeClr val="bg1"/>
                </a:solidFill>
              </a:rPr>
              <a:t>Glenn Haugeberg, </a:t>
            </a:r>
            <a:r>
              <a:rPr lang="en-US" sz="1600" dirty="0" smtClean="0">
                <a:solidFill>
                  <a:schemeClr val="bg1"/>
                </a:solidFill>
              </a:rPr>
              <a:t>Dept. of Rheumatology, Sørlandet Hospital</a:t>
            </a:r>
            <a:r>
              <a:rPr lang="nb-NO" sz="1600" dirty="0" smtClean="0">
                <a:solidFill>
                  <a:schemeClr val="bg1"/>
                </a:solidFill>
              </a:rPr>
              <a:t>.</a:t>
            </a:r>
            <a:r>
              <a:rPr lang="en-US" sz="1600" dirty="0" smtClean="0">
                <a:solidFill>
                  <a:schemeClr val="bg1"/>
                </a:solidFill>
              </a:rPr>
              <a:t> </a:t>
            </a:r>
            <a:endParaRPr lang="nb-NO" sz="1600" dirty="0">
              <a:solidFill>
                <a:schemeClr val="bg1"/>
              </a:solidFill>
            </a:endParaRPr>
          </a:p>
        </p:txBody>
      </p:sp>
    </p:spTree>
    <p:extLst>
      <p:ext uri="{BB962C8B-B14F-4D97-AF65-F5344CB8AC3E}">
        <p14:creationId xmlns:p14="http://schemas.microsoft.com/office/powerpoint/2010/main" val="2583004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46353" y="113335"/>
            <a:ext cx="10027081" cy="7525524"/>
          </a:xfrm>
          <a:prstGeom prst="rect">
            <a:avLst/>
          </a:prstGeom>
          <a:noFill/>
          <a:ln w="9525">
            <a:noFill/>
            <a:miter lim="800000"/>
            <a:headEnd/>
            <a:tailEnd/>
          </a:ln>
        </p:spPr>
      </p:pic>
      <p:sp>
        <p:nvSpPr>
          <p:cNvPr id="3" name="Tittel 1"/>
          <p:cNvSpPr>
            <a:spLocks noGrp="1"/>
          </p:cNvSpPr>
          <p:nvPr>
            <p:ph type="title"/>
          </p:nvPr>
        </p:nvSpPr>
        <p:spPr>
          <a:xfrm>
            <a:off x="659227" y="0"/>
            <a:ext cx="8229600" cy="692696"/>
          </a:xfrm>
        </p:spPr>
        <p:txBody>
          <a:bodyPr>
            <a:normAutofit fontScale="90000"/>
          </a:bodyPr>
          <a:lstStyle/>
          <a:p>
            <a:r>
              <a:rPr lang="nb-NO" b="1" dirty="0" smtClean="0">
                <a:latin typeface="Times New Roman" pitchFamily="18" charset="0"/>
                <a:cs typeface="Times New Roman" pitchFamily="18" charset="0"/>
              </a:rPr>
              <a:t>Oppgaver</a:t>
            </a:r>
            <a:endParaRPr lang="nb-NO" b="1" dirty="0">
              <a:latin typeface="Times New Roman" pitchFamily="18" charset="0"/>
              <a:cs typeface="Times New Roman" pitchFamily="18" charset="0"/>
            </a:endParaRPr>
          </a:p>
        </p:txBody>
      </p:sp>
      <p:pic>
        <p:nvPicPr>
          <p:cNvPr id="4" name="Plassholder for innhold 19" descr="logoNORpayoff.jpg"/>
          <p:cNvPicPr>
            <a:picLocks noChangeAspect="1"/>
          </p:cNvPicPr>
          <p:nvPr/>
        </p:nvPicPr>
        <p:blipFill>
          <a:blip r:embed="rId4" cstate="print"/>
          <a:stretch>
            <a:fillRect/>
          </a:stretch>
        </p:blipFill>
        <p:spPr>
          <a:xfrm>
            <a:off x="8228145" y="6216662"/>
            <a:ext cx="915862" cy="641338"/>
          </a:xfrm>
          <a:prstGeom prst="rect">
            <a:avLst/>
          </a:prstGeom>
        </p:spPr>
      </p:pic>
    </p:spTree>
    <p:extLst>
      <p:ext uri="{BB962C8B-B14F-4D97-AF65-F5344CB8AC3E}">
        <p14:creationId xmlns:p14="http://schemas.microsoft.com/office/powerpoint/2010/main" val="20573338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latin typeface="Times New Roman" panose="02020603050405020304" pitchFamily="18" charset="0"/>
                <a:cs typeface="Times New Roman" panose="02020603050405020304" pitchFamily="18" charset="0"/>
              </a:rPr>
              <a:t>Resultater</a:t>
            </a:r>
            <a:br>
              <a:rPr lang="nb-NO" dirty="0" smtClean="0">
                <a:latin typeface="Times New Roman" panose="02020603050405020304" pitchFamily="18" charset="0"/>
                <a:cs typeface="Times New Roman" panose="02020603050405020304" pitchFamily="18" charset="0"/>
              </a:rPr>
            </a:br>
            <a:r>
              <a:rPr lang="nb-NO" dirty="0" smtClean="0">
                <a:latin typeface="Times New Roman" panose="02020603050405020304" pitchFamily="18" charset="0"/>
                <a:cs typeface="Times New Roman" panose="02020603050405020304" pitchFamily="18" charset="0"/>
              </a:rPr>
              <a:t>Inkludert 27 pas. 2007-2010</a:t>
            </a:r>
            <a:endParaRPr lang="nb-NO" dirty="0">
              <a:latin typeface="Times New Roman" panose="02020603050405020304" pitchFamily="18" charset="0"/>
              <a:cs typeface="Times New Roman" panose="02020603050405020304" pitchFamily="18" charset="0"/>
            </a:endParaRPr>
          </a:p>
        </p:txBody>
      </p:sp>
      <p:graphicFrame>
        <p:nvGraphicFramePr>
          <p:cNvPr id="4" name="Tabell 3"/>
          <p:cNvGraphicFramePr>
            <a:graphicFrameLocks noGrp="1"/>
          </p:cNvGraphicFramePr>
          <p:nvPr>
            <p:extLst>
              <p:ext uri="{D42A27DB-BD31-4B8C-83A1-F6EECF244321}">
                <p14:modId xmlns:p14="http://schemas.microsoft.com/office/powerpoint/2010/main" val="1366914346"/>
              </p:ext>
            </p:extLst>
          </p:nvPr>
        </p:nvGraphicFramePr>
        <p:xfrm>
          <a:off x="395536" y="2852936"/>
          <a:ext cx="3384376" cy="2520280"/>
        </p:xfrm>
        <a:graphic>
          <a:graphicData uri="http://schemas.openxmlformats.org/drawingml/2006/table">
            <a:tbl>
              <a:tblPr firstRow="1" bandRow="1">
                <a:tableStyleId>{5C22544A-7EE6-4342-B048-85BDC9FD1C3A}</a:tableStyleId>
              </a:tblPr>
              <a:tblGrid>
                <a:gridCol w="2014079"/>
                <a:gridCol w="1370297"/>
              </a:tblGrid>
              <a:tr h="630070">
                <a:tc>
                  <a:txBody>
                    <a:bodyPr/>
                    <a:lstStyle/>
                    <a:p>
                      <a:r>
                        <a:rPr lang="nb-NO" dirty="0" smtClean="0"/>
                        <a:t>Diagnose</a:t>
                      </a:r>
                      <a:endParaRPr lang="nb-NO" dirty="0"/>
                    </a:p>
                  </a:txBody>
                  <a:tcPr/>
                </a:tc>
                <a:tc>
                  <a:txBody>
                    <a:bodyPr/>
                    <a:lstStyle/>
                    <a:p>
                      <a:r>
                        <a:rPr lang="nb-NO" dirty="0" smtClean="0"/>
                        <a:t>N=27</a:t>
                      </a:r>
                      <a:endParaRPr lang="nb-NO" dirty="0"/>
                    </a:p>
                  </a:txBody>
                  <a:tcPr/>
                </a:tc>
              </a:tr>
              <a:tr h="630070">
                <a:tc>
                  <a:txBody>
                    <a:bodyPr/>
                    <a:lstStyle/>
                    <a:p>
                      <a:r>
                        <a:rPr lang="nb-NO" dirty="0" smtClean="0"/>
                        <a:t>Sikker BA:</a:t>
                      </a:r>
                      <a:endParaRPr lang="nb-NO" dirty="0"/>
                    </a:p>
                  </a:txBody>
                  <a:tcPr/>
                </a:tc>
                <a:tc>
                  <a:txBody>
                    <a:bodyPr/>
                    <a:lstStyle/>
                    <a:p>
                      <a:r>
                        <a:rPr lang="nb-NO" dirty="0" smtClean="0"/>
                        <a:t>16</a:t>
                      </a:r>
                      <a:endParaRPr lang="nb-NO" dirty="0"/>
                    </a:p>
                  </a:txBody>
                  <a:tcPr/>
                </a:tc>
              </a:tr>
              <a:tr h="630070">
                <a:tc>
                  <a:txBody>
                    <a:bodyPr/>
                    <a:lstStyle/>
                    <a:p>
                      <a:r>
                        <a:rPr lang="nb-NO" dirty="0" smtClean="0"/>
                        <a:t>Mulig BA:</a:t>
                      </a:r>
                      <a:endParaRPr lang="nb-NO" dirty="0"/>
                    </a:p>
                  </a:txBody>
                  <a:tcPr/>
                </a:tc>
                <a:tc>
                  <a:txBody>
                    <a:bodyPr/>
                    <a:lstStyle/>
                    <a:p>
                      <a:r>
                        <a:rPr lang="nb-NO" dirty="0" smtClean="0"/>
                        <a:t>5</a:t>
                      </a:r>
                      <a:endParaRPr lang="nb-NO" dirty="0"/>
                    </a:p>
                  </a:txBody>
                  <a:tcPr/>
                </a:tc>
              </a:tr>
              <a:tr h="630070">
                <a:tc>
                  <a:txBody>
                    <a:bodyPr/>
                    <a:lstStyle/>
                    <a:p>
                      <a:r>
                        <a:rPr lang="nb-NO" dirty="0" smtClean="0"/>
                        <a:t>Annen artritt:</a:t>
                      </a:r>
                      <a:endParaRPr lang="nb-NO" dirty="0"/>
                    </a:p>
                  </a:txBody>
                  <a:tcPr/>
                </a:tc>
                <a:tc>
                  <a:txBody>
                    <a:bodyPr/>
                    <a:lstStyle/>
                    <a:p>
                      <a:r>
                        <a:rPr lang="nb-NO" dirty="0" smtClean="0"/>
                        <a:t>6</a:t>
                      </a:r>
                      <a:endParaRPr lang="nb-NO" dirty="0"/>
                    </a:p>
                  </a:txBody>
                  <a:tcPr/>
                </a:tc>
              </a:tr>
            </a:tbl>
          </a:graphicData>
        </a:graphic>
      </p:graphicFrame>
      <p:graphicFrame>
        <p:nvGraphicFramePr>
          <p:cNvPr id="5" name="Tabell 4"/>
          <p:cNvGraphicFramePr>
            <a:graphicFrameLocks noGrp="1"/>
          </p:cNvGraphicFramePr>
          <p:nvPr>
            <p:extLst>
              <p:ext uri="{D42A27DB-BD31-4B8C-83A1-F6EECF244321}">
                <p14:modId xmlns:p14="http://schemas.microsoft.com/office/powerpoint/2010/main" val="2037968130"/>
              </p:ext>
            </p:extLst>
          </p:nvPr>
        </p:nvGraphicFramePr>
        <p:xfrm>
          <a:off x="4860032" y="2852937"/>
          <a:ext cx="3528392" cy="2560626"/>
        </p:xfrm>
        <a:graphic>
          <a:graphicData uri="http://schemas.openxmlformats.org/drawingml/2006/table">
            <a:tbl>
              <a:tblPr firstRow="1" bandRow="1">
                <a:tableStyleId>{5C22544A-7EE6-4342-B048-85BDC9FD1C3A}</a:tableStyleId>
              </a:tblPr>
              <a:tblGrid>
                <a:gridCol w="1872208"/>
                <a:gridCol w="1656184"/>
              </a:tblGrid>
              <a:tr h="548793">
                <a:tc>
                  <a:txBody>
                    <a:bodyPr/>
                    <a:lstStyle/>
                    <a:p>
                      <a:r>
                        <a:rPr lang="nb-NO" dirty="0" smtClean="0"/>
                        <a:t>Type borr. artritt</a:t>
                      </a:r>
                      <a:endParaRPr lang="nb-NO" dirty="0"/>
                    </a:p>
                  </a:txBody>
                  <a:tcPr/>
                </a:tc>
                <a:tc>
                  <a:txBody>
                    <a:bodyPr/>
                    <a:lstStyle/>
                    <a:p>
                      <a:r>
                        <a:rPr lang="nb-NO" dirty="0" smtClean="0"/>
                        <a:t>N= 21</a:t>
                      </a:r>
                      <a:endParaRPr lang="nb-NO" dirty="0"/>
                    </a:p>
                  </a:txBody>
                  <a:tcPr/>
                </a:tc>
              </a:tr>
              <a:tr h="1422693">
                <a:tc>
                  <a:txBody>
                    <a:bodyPr/>
                    <a:lstStyle/>
                    <a:p>
                      <a:r>
                        <a:rPr lang="nb-NO" dirty="0" smtClean="0"/>
                        <a:t>Mono artritt</a:t>
                      </a:r>
                    </a:p>
                    <a:p>
                      <a:endParaRPr lang="nb-NO" dirty="0" smtClean="0"/>
                    </a:p>
                    <a:p>
                      <a:r>
                        <a:rPr lang="nb-NO" dirty="0" smtClean="0"/>
                        <a:t>      Kne</a:t>
                      </a:r>
                    </a:p>
                    <a:p>
                      <a:endParaRPr lang="nb-NO" dirty="0" smtClean="0"/>
                    </a:p>
                    <a:p>
                      <a:r>
                        <a:rPr lang="nb-NO" dirty="0" smtClean="0"/>
                        <a:t>      Ankel</a:t>
                      </a:r>
                      <a:endParaRPr lang="nb-NO" dirty="0"/>
                    </a:p>
                  </a:txBody>
                  <a:tcPr/>
                </a:tc>
                <a:tc>
                  <a:txBody>
                    <a:bodyPr/>
                    <a:lstStyle/>
                    <a:p>
                      <a:r>
                        <a:rPr lang="nb-NO" dirty="0" smtClean="0"/>
                        <a:t>20</a:t>
                      </a:r>
                    </a:p>
                    <a:p>
                      <a:endParaRPr lang="nb-NO" dirty="0" smtClean="0"/>
                    </a:p>
                    <a:p>
                      <a:r>
                        <a:rPr lang="nb-NO" dirty="0" smtClean="0"/>
                        <a:t>    18</a:t>
                      </a:r>
                    </a:p>
                    <a:p>
                      <a:endParaRPr lang="nb-NO" dirty="0" smtClean="0"/>
                    </a:p>
                    <a:p>
                      <a:r>
                        <a:rPr lang="nb-NO" dirty="0" smtClean="0"/>
                        <a:t>     2</a:t>
                      </a:r>
                      <a:endParaRPr lang="nb-NO" dirty="0"/>
                    </a:p>
                  </a:txBody>
                  <a:tcPr/>
                </a:tc>
              </a:tr>
              <a:tr h="548793">
                <a:tc>
                  <a:txBody>
                    <a:bodyPr/>
                    <a:lstStyle/>
                    <a:p>
                      <a:r>
                        <a:rPr lang="nb-NO" dirty="0" smtClean="0"/>
                        <a:t>Polyartritt</a:t>
                      </a:r>
                      <a:endParaRPr lang="nb-NO" dirty="0"/>
                    </a:p>
                  </a:txBody>
                  <a:tcPr/>
                </a:tc>
                <a:tc>
                  <a:txBody>
                    <a:bodyPr/>
                    <a:lstStyle/>
                    <a:p>
                      <a:r>
                        <a:rPr lang="nb-NO" dirty="0" smtClean="0"/>
                        <a:t>1</a:t>
                      </a:r>
                      <a:endParaRPr lang="nb-NO" dirty="0"/>
                    </a:p>
                  </a:txBody>
                  <a:tcPr/>
                </a:tc>
              </a:tr>
            </a:tbl>
          </a:graphicData>
        </a:graphic>
      </p:graphicFrame>
      <p:pic>
        <p:nvPicPr>
          <p:cNvPr id="9" name="Picture 2"/>
          <p:cNvPicPr>
            <a:picLocks noChangeAspect="1" noChangeArrowheads="1"/>
          </p:cNvPicPr>
          <p:nvPr/>
        </p:nvPicPr>
        <p:blipFill>
          <a:blip r:embed="rId2" cstate="print"/>
          <a:srcRect/>
          <a:stretch>
            <a:fillRect/>
          </a:stretch>
        </p:blipFill>
        <p:spPr bwMode="auto">
          <a:xfrm>
            <a:off x="5121430" y="6357057"/>
            <a:ext cx="2762250" cy="447675"/>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srcRect/>
          <a:stretch>
            <a:fillRect/>
          </a:stretch>
        </p:blipFill>
        <p:spPr bwMode="auto">
          <a:xfrm>
            <a:off x="7906400" y="6040028"/>
            <a:ext cx="1182067" cy="708718"/>
          </a:xfrm>
          <a:prstGeom prst="rect">
            <a:avLst/>
          </a:prstGeom>
          <a:noFill/>
          <a:ln w="9525">
            <a:noFill/>
            <a:miter lim="800000"/>
            <a:headEnd/>
            <a:tailEnd/>
          </a:ln>
        </p:spPr>
      </p:pic>
    </p:spTree>
    <p:extLst>
      <p:ext uri="{BB962C8B-B14F-4D97-AF65-F5344CB8AC3E}">
        <p14:creationId xmlns:p14="http://schemas.microsoft.com/office/powerpoint/2010/main" val="35502035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tel 1"/>
          <p:cNvSpPr>
            <a:spLocks noGrp="1"/>
          </p:cNvSpPr>
          <p:nvPr>
            <p:ph type="title"/>
          </p:nvPr>
        </p:nvSpPr>
        <p:spPr/>
        <p:txBody>
          <a:bodyPr/>
          <a:lstStyle/>
          <a:p>
            <a:pPr eaLnBrk="1" hangingPunct="1"/>
            <a:endParaRPr lang="en-US" smtClean="0"/>
          </a:p>
        </p:txBody>
      </p:sp>
      <p:pic>
        <p:nvPicPr>
          <p:cNvPr id="4" name="Plassholder for innhold 3" descr="skog_gallrad_1157177233_1571784.jpg"/>
          <p:cNvPicPr>
            <a:picLocks noGrp="1" noChangeAspect="1"/>
          </p:cNvPicPr>
          <p:nvPr>
            <p:ph idx="1"/>
          </p:nvPr>
        </p:nvPicPr>
        <p:blipFill>
          <a:blip r:embed="rId3" cstate="print">
            <a:duotone>
              <a:prstClr val="black"/>
              <a:schemeClr val="accent3">
                <a:tint val="45000"/>
                <a:satMod val="400000"/>
              </a:schemeClr>
            </a:duotone>
            <a:lum bright="-8000" contrast="15000"/>
          </a:blip>
          <a:stretch>
            <a:fillRect/>
          </a:stretch>
        </p:blipFill>
        <p:spPr>
          <a:xfrm>
            <a:off x="0" y="-99392"/>
            <a:ext cx="9144000" cy="6957392"/>
          </a:xfrm>
        </p:spPr>
      </p:pic>
      <p:sp>
        <p:nvSpPr>
          <p:cNvPr id="6" name="Rektangel 5"/>
          <p:cNvSpPr/>
          <p:nvPr/>
        </p:nvSpPr>
        <p:spPr>
          <a:xfrm>
            <a:off x="0" y="5129213"/>
            <a:ext cx="9144000" cy="172878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sz="4800" b="1" dirty="0">
                <a:solidFill>
                  <a:schemeClr val="tx1"/>
                </a:solidFill>
              </a:rPr>
              <a:t>Diagnostikk</a:t>
            </a:r>
            <a:endParaRPr lang="en-US" sz="4800" dirty="0"/>
          </a:p>
        </p:txBody>
      </p:sp>
      <p:pic>
        <p:nvPicPr>
          <p:cNvPr id="5" name="Picture 3" descr="C:\Users\raei\Desktop\tick.jpg"/>
          <p:cNvPicPr>
            <a:picLocks noChangeAspect="1" noChangeArrowheads="1"/>
          </p:cNvPicPr>
          <p:nvPr/>
        </p:nvPicPr>
        <p:blipFill>
          <a:blip r:embed="rId4" cstate="print">
            <a:duotone>
              <a:prstClr val="black"/>
              <a:schemeClr val="accent3">
                <a:tint val="45000"/>
                <a:satMod val="400000"/>
              </a:schemeClr>
            </a:duotone>
            <a:lum bright="28000" contrast="58000"/>
          </a:blip>
          <a:srcRect/>
          <a:stretch>
            <a:fillRect/>
          </a:stretch>
        </p:blipFill>
        <p:spPr bwMode="auto">
          <a:xfrm>
            <a:off x="0" y="3068960"/>
            <a:ext cx="2627784" cy="2348880"/>
          </a:xfrm>
          <a:prstGeom prst="rect">
            <a:avLst/>
          </a:prstGeom>
          <a:noFill/>
          <a:scene3d>
            <a:camera prst="orthographicFront">
              <a:rot lat="9000000" lon="10799999" rev="0"/>
            </a:camera>
            <a:lightRig rig="threePt" dir="t"/>
          </a:scene3d>
        </p:spPr>
      </p:pic>
    </p:spTree>
    <p:extLst>
      <p:ext uri="{BB962C8B-B14F-4D97-AF65-F5344CB8AC3E}">
        <p14:creationId xmlns:p14="http://schemas.microsoft.com/office/powerpoint/2010/main" val="1154198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lassholder for bunntekst 4"/>
          <p:cNvSpPr>
            <a:spLocks noGrp="1"/>
          </p:cNvSpPr>
          <p:nvPr>
            <p:ph type="ftr" sz="quarter" idx="11"/>
          </p:nvPr>
        </p:nvSpPr>
        <p:spPr bwMode="auto">
          <a:noFill/>
          <a:ln>
            <a:miter lim="800000"/>
            <a:headEnd/>
            <a:tailEnd/>
          </a:ln>
        </p:spPr>
        <p:txBody>
          <a:bodyPr/>
          <a:lstStyle/>
          <a:p>
            <a:r>
              <a:rPr lang="nb-NO" smtClean="0">
                <a:solidFill>
                  <a:prstClr val="black">
                    <a:tint val="75000"/>
                  </a:prstClr>
                </a:solidFill>
                <a:latin typeface="Times New Roman" panose="02020603050405020304" pitchFamily="18" charset="0"/>
                <a:cs typeface="Times New Roman" panose="02020603050405020304" pitchFamily="18" charset="0"/>
              </a:rPr>
              <a:t>Sølvi Noraas MD</a:t>
            </a:r>
          </a:p>
        </p:txBody>
      </p:sp>
      <p:sp>
        <p:nvSpPr>
          <p:cNvPr id="7" name="Plassholder for lysbildenummer 5"/>
          <p:cNvSpPr>
            <a:spLocks noGrp="1"/>
          </p:cNvSpPr>
          <p:nvPr>
            <p:ph type="sldNum" sz="quarter" idx="12"/>
          </p:nvPr>
        </p:nvSpPr>
        <p:spPr/>
        <p:txBody>
          <a:bodyPr/>
          <a:lstStyle/>
          <a:p>
            <a:pPr>
              <a:defRPr/>
            </a:pPr>
            <a:fld id="{52BFAC8D-6062-4D37-A140-DFF947E1FB11}" type="slidenum">
              <a:rPr lang="nb-NO">
                <a:solidFill>
                  <a:prstClr val="black">
                    <a:tint val="75000"/>
                  </a:prstClr>
                </a:solidFill>
                <a:latin typeface="Times New Roman" panose="02020603050405020304" pitchFamily="18" charset="0"/>
                <a:cs typeface="Times New Roman" panose="02020603050405020304" pitchFamily="18" charset="0"/>
              </a:rPr>
              <a:pPr>
                <a:defRPr/>
              </a:pPr>
              <a:t>32</a:t>
            </a:fld>
            <a:endParaRPr lang="nb-NO">
              <a:solidFill>
                <a:prstClr val="black">
                  <a:tint val="75000"/>
                </a:prstClr>
              </a:solidFill>
              <a:latin typeface="Times New Roman" panose="02020603050405020304" pitchFamily="18" charset="0"/>
              <a:cs typeface="Times New Roman" panose="02020603050405020304" pitchFamily="18" charset="0"/>
            </a:endParaRPr>
          </a:p>
        </p:txBody>
      </p:sp>
      <p:sp>
        <p:nvSpPr>
          <p:cNvPr id="15364" name="Rectangle 2"/>
          <p:cNvSpPr>
            <a:spLocks noGrp="1" noChangeArrowheads="1"/>
          </p:cNvSpPr>
          <p:nvPr>
            <p:ph type="title" idx="4294967295"/>
          </p:nvPr>
        </p:nvSpPr>
        <p:spPr/>
        <p:txBody>
          <a:bodyPr>
            <a:normAutofit/>
          </a:bodyPr>
          <a:lstStyle/>
          <a:p>
            <a:pPr eaLnBrk="1" hangingPunct="1"/>
            <a:r>
              <a:rPr lang="nb-NO" dirty="0" smtClean="0">
                <a:latin typeface="Times New Roman" panose="02020603050405020304" pitchFamily="18" charset="0"/>
                <a:cs typeface="Times New Roman" panose="02020603050405020304" pitchFamily="18" charset="0"/>
              </a:rPr>
              <a:t>Mikrobiologisk påvisning mikrobe</a:t>
            </a:r>
          </a:p>
        </p:txBody>
      </p:sp>
      <p:sp>
        <p:nvSpPr>
          <p:cNvPr id="15365" name="Rectangle 3"/>
          <p:cNvSpPr>
            <a:spLocks noGrp="1" noChangeArrowheads="1"/>
          </p:cNvSpPr>
          <p:nvPr>
            <p:ph idx="4294967295"/>
          </p:nvPr>
        </p:nvSpPr>
        <p:spPr>
          <a:xfrm>
            <a:off x="533400" y="1628801"/>
            <a:ext cx="8229600" cy="4344963"/>
          </a:xfrm>
        </p:spPr>
        <p:txBody>
          <a:bodyPr/>
          <a:lstStyle/>
          <a:p>
            <a:pPr eaLnBrk="1" hangingPunct="1"/>
            <a:r>
              <a:rPr lang="nb-NO" b="1" dirty="0" smtClean="0">
                <a:latin typeface="Times New Roman" panose="02020603050405020304" pitchFamily="18" charset="0"/>
                <a:cs typeface="Times New Roman" panose="02020603050405020304" pitchFamily="18" charset="0"/>
              </a:rPr>
              <a:t>Indirekte: Antistoff  </a:t>
            </a:r>
            <a:r>
              <a:rPr lang="nb-NO" dirty="0" smtClean="0">
                <a:latin typeface="Times New Roman" panose="02020603050405020304" pitchFamily="18" charset="0"/>
                <a:cs typeface="Times New Roman" panose="02020603050405020304" pitchFamily="18" charset="0"/>
              </a:rPr>
              <a:t>(ELISA ( med </a:t>
            </a:r>
            <a:r>
              <a:rPr lang="nb-NO" dirty="0" err="1" smtClean="0">
                <a:latin typeface="Times New Roman" panose="02020603050405020304" pitchFamily="18" charset="0"/>
                <a:cs typeface="Times New Roman" panose="02020603050405020304" pitchFamily="18" charset="0"/>
              </a:rPr>
              <a:t>VlsE</a:t>
            </a:r>
            <a:r>
              <a:rPr lang="nb-NO" dirty="0">
                <a:latin typeface="Times New Roman" panose="02020603050405020304" pitchFamily="18" charset="0"/>
                <a:cs typeface="Times New Roman" panose="02020603050405020304" pitchFamily="18" charset="0"/>
              </a:rPr>
              <a:t>)</a:t>
            </a:r>
            <a:r>
              <a:rPr lang="nb-NO" dirty="0" smtClean="0">
                <a:latin typeface="Times New Roman" panose="02020603050405020304" pitchFamily="18" charset="0"/>
                <a:cs typeface="Times New Roman" panose="02020603050405020304" pitchFamily="18" charset="0"/>
              </a:rPr>
              <a:t> </a:t>
            </a:r>
            <a:r>
              <a:rPr lang="nb-NO" sz="2800" dirty="0">
                <a:latin typeface="Times New Roman" panose="02020603050405020304" pitchFamily="18" charset="0"/>
                <a:cs typeface="Times New Roman" panose="02020603050405020304" pitchFamily="18" charset="0"/>
              </a:rPr>
              <a:t>Western</a:t>
            </a:r>
            <a:r>
              <a:rPr lang="nb-NO" dirty="0">
                <a:latin typeface="Times New Roman" panose="02020603050405020304" pitchFamily="18" charset="0"/>
                <a:cs typeface="Times New Roman" panose="02020603050405020304" pitchFamily="18" charset="0"/>
              </a:rPr>
              <a:t> </a:t>
            </a:r>
            <a:r>
              <a:rPr lang="nb-NO" sz="2800" dirty="0" smtClean="0">
                <a:latin typeface="Times New Roman" panose="02020603050405020304" pitchFamily="18" charset="0"/>
                <a:cs typeface="Times New Roman" panose="02020603050405020304" pitchFamily="18" charset="0"/>
              </a:rPr>
              <a:t>blot) </a:t>
            </a:r>
            <a:endParaRPr lang="nb-NO" sz="2800" dirty="0">
              <a:latin typeface="Times New Roman" panose="02020603050405020304" pitchFamily="18" charset="0"/>
              <a:cs typeface="Times New Roman" panose="02020603050405020304" pitchFamily="18" charset="0"/>
            </a:endParaRPr>
          </a:p>
          <a:p>
            <a:pPr eaLnBrk="1" hangingPunct="1"/>
            <a:r>
              <a:rPr lang="nb-NO" dirty="0" smtClean="0">
                <a:latin typeface="Times New Roman" panose="02020603050405020304" pitchFamily="18" charset="0"/>
                <a:cs typeface="Times New Roman" panose="02020603050405020304" pitchFamily="18" charset="0"/>
              </a:rPr>
              <a:t>(Direkte): (Mikroskopi), dyrking, arvemateriale (</a:t>
            </a:r>
            <a:r>
              <a:rPr lang="nb-NO" b="1" dirty="0" err="1" smtClean="0">
                <a:latin typeface="Times New Roman" panose="02020603050405020304" pitchFamily="18" charset="0"/>
                <a:cs typeface="Times New Roman" panose="02020603050405020304" pitchFamily="18" charset="0"/>
              </a:rPr>
              <a:t>PCR</a:t>
            </a:r>
            <a:r>
              <a:rPr lang="nb-NO" dirty="0" err="1">
                <a:latin typeface="Times New Roman" panose="02020603050405020304" pitchFamily="18" charset="0"/>
                <a:cs typeface="Times New Roman" panose="02020603050405020304" pitchFamily="18" charset="0"/>
              </a:rPr>
              <a:t>:</a:t>
            </a:r>
            <a:r>
              <a:rPr lang="nb-NO" dirty="0" err="1" smtClean="0">
                <a:latin typeface="Times New Roman" panose="02020603050405020304" pitchFamily="18" charset="0"/>
                <a:cs typeface="Times New Roman" panose="02020603050405020304" pitchFamily="18" charset="0"/>
              </a:rPr>
              <a:t>Leddbetennelse</a:t>
            </a:r>
            <a:r>
              <a:rPr lang="nb-NO" dirty="0" smtClean="0">
                <a:latin typeface="Times New Roman" panose="02020603050405020304" pitchFamily="18" charset="0"/>
                <a:cs typeface="Times New Roman" panose="02020603050405020304" pitchFamily="18" charset="0"/>
              </a:rPr>
              <a:t>, utslett)</a:t>
            </a:r>
          </a:p>
        </p:txBody>
      </p:sp>
      <p:sp>
        <p:nvSpPr>
          <p:cNvPr id="22533" name="Plassholder for bunntekst 4"/>
          <p:cNvSpPr txBox="1">
            <a:spLocks noGrp="1"/>
          </p:cNvSpPr>
          <p:nvPr/>
        </p:nvSpPr>
        <p:spPr>
          <a:xfrm>
            <a:off x="3124200" y="6356352"/>
            <a:ext cx="2895600" cy="365125"/>
          </a:xfrm>
          <a:prstGeom prst="rect">
            <a:avLst/>
          </a:prstGeom>
          <a:noFill/>
        </p:spPr>
        <p:txBody>
          <a:bodyPr anchor="ctr"/>
          <a:lstStyle/>
          <a:p>
            <a:pPr algn="ctr">
              <a:defRPr/>
            </a:pPr>
            <a:endParaRPr lang="nb-NO" sz="1200" dirty="0">
              <a:solidFill>
                <a:prstClr val="black">
                  <a:tint val="75000"/>
                </a:prstClr>
              </a:solidFill>
              <a:cs typeface="Times New Roman" panose="02020603050405020304" pitchFamily="18" charset="0"/>
            </a:endParaRPr>
          </a:p>
        </p:txBody>
      </p:sp>
      <p:sp>
        <p:nvSpPr>
          <p:cNvPr id="22532" name="Plassholder for lysbildenummer 5"/>
          <p:cNvSpPr txBox="1">
            <a:spLocks noGrp="1"/>
          </p:cNvSpPr>
          <p:nvPr/>
        </p:nvSpPr>
        <p:spPr>
          <a:xfrm>
            <a:off x="6553200" y="6356352"/>
            <a:ext cx="2133600" cy="365125"/>
          </a:xfrm>
          <a:prstGeom prst="rect">
            <a:avLst/>
          </a:prstGeom>
          <a:noFill/>
        </p:spPr>
        <p:txBody>
          <a:bodyPr anchor="ctr"/>
          <a:lstStyle/>
          <a:p>
            <a:pPr algn="r">
              <a:defRPr/>
            </a:pPr>
            <a:fld id="{6B844501-23AD-43DD-9D31-F6EFE3A1B995}" type="slidenum">
              <a:rPr lang="nb-NO" sz="1200">
                <a:solidFill>
                  <a:prstClr val="black">
                    <a:tint val="75000"/>
                  </a:prstClr>
                </a:solidFill>
                <a:cs typeface="Times New Roman" panose="02020603050405020304" pitchFamily="18" charset="0"/>
              </a:rPr>
              <a:pPr algn="r">
                <a:defRPr/>
              </a:pPr>
              <a:t>32</a:t>
            </a:fld>
            <a:endParaRPr lang="nb-NO" sz="1200" dirty="0">
              <a:solidFill>
                <a:prstClr val="black">
                  <a:tint val="75000"/>
                </a:prstClr>
              </a:solidFill>
              <a:cs typeface="Times New Roman" panose="02020603050405020304" pitchFamily="18" charset="0"/>
            </a:endParaRPr>
          </a:p>
        </p:txBody>
      </p:sp>
      <p:pic>
        <p:nvPicPr>
          <p:cNvPr id="12" name="Picture 6" descr="http://t3.gstatic.com/images?q=tbn:ANd9GcSwV_--kXsI_7VV1aNRDl9kUNAOXl1gx8jTeytfHfyLYpIhklPS"/>
          <p:cNvPicPr>
            <a:picLocks noChangeAspect="1" noChangeArrowheads="1"/>
          </p:cNvPicPr>
          <p:nvPr/>
        </p:nvPicPr>
        <p:blipFill>
          <a:blip r:embed="rId3" cstate="print"/>
          <a:srcRect/>
          <a:stretch>
            <a:fillRect/>
          </a:stretch>
        </p:blipFill>
        <p:spPr bwMode="auto">
          <a:xfrm>
            <a:off x="3563888" y="3717032"/>
            <a:ext cx="2628849" cy="2266145"/>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a:stretch>
            <a:fillRect/>
          </a:stretch>
        </p:blipFill>
        <p:spPr bwMode="auto">
          <a:xfrm>
            <a:off x="7585881" y="5845288"/>
            <a:ext cx="1519691" cy="911143"/>
          </a:xfrm>
          <a:prstGeom prst="rect">
            <a:avLst/>
          </a:prstGeom>
          <a:noFill/>
          <a:ln w="9525">
            <a:noFill/>
            <a:miter lim="800000"/>
            <a:headEnd/>
            <a:tailEnd/>
          </a:ln>
        </p:spPr>
      </p:pic>
    </p:spTree>
    <p:extLst>
      <p:ext uri="{BB962C8B-B14F-4D97-AF65-F5344CB8AC3E}">
        <p14:creationId xmlns:p14="http://schemas.microsoft.com/office/powerpoint/2010/main" val="2363439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557338"/>
            <a:ext cx="7539038"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ittel 1"/>
          <p:cNvSpPr txBox="1">
            <a:spLocks/>
          </p:cNvSpPr>
          <p:nvPr/>
        </p:nvSpPr>
        <p:spPr bwMode="auto">
          <a:xfrm>
            <a:off x="120650" y="274638"/>
            <a:ext cx="8893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nb-NO" altLang="nb-NO" dirty="0">
                <a:latin typeface="Times New Roman" pitchFamily="18" charset="0"/>
                <a:ea typeface="MS PGothic" pitchFamily="34" charset="-128"/>
                <a:cs typeface="Times New Roman" pitchFamily="18" charset="0"/>
              </a:rPr>
              <a:t>Borreliaantistoff-fortolkninger</a:t>
            </a:r>
          </a:p>
          <a:p>
            <a:pPr algn="ctr" eaLnBrk="1" hangingPunct="1">
              <a:spcBef>
                <a:spcPct val="0"/>
              </a:spcBef>
              <a:buFontTx/>
              <a:buNone/>
            </a:pPr>
            <a:r>
              <a:rPr lang="nb-NO" altLang="nb-NO" dirty="0" smtClean="0">
                <a:latin typeface="Times New Roman" pitchFamily="18" charset="0"/>
                <a:ea typeface="MS PGothic" pitchFamily="34" charset="-128"/>
                <a:cs typeface="Times New Roman" pitchFamily="18" charset="0"/>
              </a:rPr>
              <a:t>Immunbiologisk </a:t>
            </a:r>
            <a:r>
              <a:rPr lang="nb-NO" altLang="nb-NO" dirty="0">
                <a:latin typeface="Times New Roman" pitchFamily="18" charset="0"/>
                <a:ea typeface="MS PGothic" pitchFamily="34" charset="-128"/>
                <a:cs typeface="Times New Roman" pitchFamily="18" charset="0"/>
              </a:rPr>
              <a:t>bakgrunn</a:t>
            </a:r>
          </a:p>
        </p:txBody>
      </p:sp>
      <p:sp>
        <p:nvSpPr>
          <p:cNvPr id="2054" name="Rektangel 1"/>
          <p:cNvSpPr>
            <a:spLocks noChangeArrowheads="1"/>
          </p:cNvSpPr>
          <p:nvPr/>
        </p:nvSpPr>
        <p:spPr bwMode="auto">
          <a:xfrm>
            <a:off x="2730500" y="5583238"/>
            <a:ext cx="792163" cy="360362"/>
          </a:xfrm>
          <a:prstGeom prst="rect">
            <a:avLst/>
          </a:prstGeom>
          <a:solidFill>
            <a:schemeClr val="bg1"/>
          </a:solidFill>
          <a:ln w="9525" algn="ctr">
            <a:solidFill>
              <a:schemeClr val="tx1"/>
            </a:solidFill>
            <a:round/>
            <a:headEnd/>
            <a:tailEnd/>
          </a:ln>
        </p:spPr>
        <p:txBody>
          <a:bodyPr/>
          <a:lstStyle>
            <a:lvl1pPr eaLnBrk="0" hangingPunct="0">
              <a:defRPr sz="1600" b="1">
                <a:solidFill>
                  <a:schemeClr val="tx1"/>
                </a:solidFill>
                <a:latin typeface="Times New Roman" pitchFamily="18" charset="0"/>
                <a:cs typeface="Arial" charset="0"/>
              </a:defRPr>
            </a:lvl1pPr>
            <a:lvl2pPr marL="742950" indent="-285750" eaLnBrk="0" hangingPunct="0">
              <a:defRPr sz="1600" b="1">
                <a:solidFill>
                  <a:schemeClr val="tx1"/>
                </a:solidFill>
                <a:latin typeface="Times New Roman" pitchFamily="18" charset="0"/>
                <a:cs typeface="Arial" charset="0"/>
              </a:defRPr>
            </a:lvl2pPr>
            <a:lvl3pPr marL="1143000" indent="-228600" eaLnBrk="0" hangingPunct="0">
              <a:defRPr sz="1600" b="1">
                <a:solidFill>
                  <a:schemeClr val="tx1"/>
                </a:solidFill>
                <a:latin typeface="Times New Roman" pitchFamily="18" charset="0"/>
                <a:cs typeface="Arial" charset="0"/>
              </a:defRPr>
            </a:lvl3pPr>
            <a:lvl4pPr marL="1600200" indent="-228600" eaLnBrk="0" hangingPunct="0">
              <a:defRPr sz="1600" b="1">
                <a:solidFill>
                  <a:schemeClr val="tx1"/>
                </a:solidFill>
                <a:latin typeface="Times New Roman" pitchFamily="18" charset="0"/>
                <a:cs typeface="Arial" charset="0"/>
              </a:defRPr>
            </a:lvl4pPr>
            <a:lvl5pPr marL="2057400" indent="-228600" eaLnBrk="0" hangingPunct="0">
              <a:defRPr sz="16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b="1">
                <a:solidFill>
                  <a:schemeClr val="tx1"/>
                </a:solidFill>
                <a:latin typeface="Times New Roman" pitchFamily="18" charset="0"/>
                <a:cs typeface="Arial" charset="0"/>
              </a:defRPr>
            </a:lvl9pPr>
          </a:lstStyle>
          <a:p>
            <a:pPr algn="ctr" eaLnBrk="1" hangingPunct="1"/>
            <a:r>
              <a:rPr lang="nb-NO" altLang="nb-NO" sz="1400" b="0"/>
              <a:t>8 uker</a:t>
            </a:r>
          </a:p>
        </p:txBody>
      </p:sp>
      <p:sp>
        <p:nvSpPr>
          <p:cNvPr id="2055" name="Rektangel 6"/>
          <p:cNvSpPr>
            <a:spLocks noChangeArrowheads="1"/>
          </p:cNvSpPr>
          <p:nvPr/>
        </p:nvSpPr>
        <p:spPr bwMode="auto">
          <a:xfrm>
            <a:off x="3698875" y="5588000"/>
            <a:ext cx="1116013" cy="360363"/>
          </a:xfrm>
          <a:prstGeom prst="rect">
            <a:avLst/>
          </a:prstGeom>
          <a:solidFill>
            <a:schemeClr val="bg1"/>
          </a:solidFill>
          <a:ln w="9525" algn="ctr">
            <a:solidFill>
              <a:schemeClr val="tx1"/>
            </a:solidFill>
            <a:round/>
            <a:headEnd/>
            <a:tailEnd/>
          </a:ln>
        </p:spPr>
        <p:txBody>
          <a:bodyPr/>
          <a:lstStyle>
            <a:lvl1pPr eaLnBrk="0" hangingPunct="0">
              <a:defRPr sz="1600" b="1">
                <a:solidFill>
                  <a:schemeClr val="tx1"/>
                </a:solidFill>
                <a:latin typeface="Times New Roman" pitchFamily="18" charset="0"/>
                <a:cs typeface="Arial" charset="0"/>
              </a:defRPr>
            </a:lvl1pPr>
            <a:lvl2pPr marL="742950" indent="-285750" eaLnBrk="0" hangingPunct="0">
              <a:defRPr sz="1600" b="1">
                <a:solidFill>
                  <a:schemeClr val="tx1"/>
                </a:solidFill>
                <a:latin typeface="Times New Roman" pitchFamily="18" charset="0"/>
                <a:cs typeface="Arial" charset="0"/>
              </a:defRPr>
            </a:lvl2pPr>
            <a:lvl3pPr marL="1143000" indent="-228600" eaLnBrk="0" hangingPunct="0">
              <a:defRPr sz="1600" b="1">
                <a:solidFill>
                  <a:schemeClr val="tx1"/>
                </a:solidFill>
                <a:latin typeface="Times New Roman" pitchFamily="18" charset="0"/>
                <a:cs typeface="Arial" charset="0"/>
              </a:defRPr>
            </a:lvl3pPr>
            <a:lvl4pPr marL="1600200" indent="-228600" eaLnBrk="0" hangingPunct="0">
              <a:defRPr sz="1600" b="1">
                <a:solidFill>
                  <a:schemeClr val="tx1"/>
                </a:solidFill>
                <a:latin typeface="Times New Roman" pitchFamily="18" charset="0"/>
                <a:cs typeface="Arial" charset="0"/>
              </a:defRPr>
            </a:lvl4pPr>
            <a:lvl5pPr marL="2057400" indent="-228600" eaLnBrk="0" hangingPunct="0">
              <a:defRPr sz="16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b="1">
                <a:solidFill>
                  <a:schemeClr val="tx1"/>
                </a:solidFill>
                <a:latin typeface="Times New Roman" pitchFamily="18" charset="0"/>
                <a:cs typeface="Arial" charset="0"/>
              </a:defRPr>
            </a:lvl9pPr>
          </a:lstStyle>
          <a:p>
            <a:pPr algn="ctr" eaLnBrk="1" hangingPunct="1"/>
            <a:r>
              <a:rPr lang="nb-NO" altLang="nb-NO" sz="1400" b="0"/>
              <a:t>3-4 måneder</a:t>
            </a:r>
          </a:p>
        </p:txBody>
      </p:sp>
      <p:sp>
        <p:nvSpPr>
          <p:cNvPr id="2056" name="Rektangel 7"/>
          <p:cNvSpPr>
            <a:spLocks noChangeArrowheads="1"/>
          </p:cNvSpPr>
          <p:nvPr/>
        </p:nvSpPr>
        <p:spPr bwMode="auto">
          <a:xfrm>
            <a:off x="6875463" y="5588000"/>
            <a:ext cx="1116012" cy="360363"/>
          </a:xfrm>
          <a:prstGeom prst="rect">
            <a:avLst/>
          </a:prstGeom>
          <a:solidFill>
            <a:schemeClr val="bg1"/>
          </a:solidFill>
          <a:ln w="9525" algn="ctr">
            <a:solidFill>
              <a:schemeClr val="tx1"/>
            </a:solidFill>
            <a:round/>
            <a:headEnd/>
            <a:tailEnd/>
          </a:ln>
        </p:spPr>
        <p:txBody>
          <a:bodyPr/>
          <a:lstStyle>
            <a:lvl1pPr eaLnBrk="0" hangingPunct="0">
              <a:defRPr sz="1600" b="1">
                <a:solidFill>
                  <a:schemeClr val="tx1"/>
                </a:solidFill>
                <a:latin typeface="Times New Roman" pitchFamily="18" charset="0"/>
                <a:cs typeface="Arial" charset="0"/>
              </a:defRPr>
            </a:lvl1pPr>
            <a:lvl2pPr marL="742950" indent="-285750" eaLnBrk="0" hangingPunct="0">
              <a:defRPr sz="1600" b="1">
                <a:solidFill>
                  <a:schemeClr val="tx1"/>
                </a:solidFill>
                <a:latin typeface="Times New Roman" pitchFamily="18" charset="0"/>
                <a:cs typeface="Arial" charset="0"/>
              </a:defRPr>
            </a:lvl2pPr>
            <a:lvl3pPr marL="1143000" indent="-228600" eaLnBrk="0" hangingPunct="0">
              <a:defRPr sz="1600" b="1">
                <a:solidFill>
                  <a:schemeClr val="tx1"/>
                </a:solidFill>
                <a:latin typeface="Times New Roman" pitchFamily="18" charset="0"/>
                <a:cs typeface="Arial" charset="0"/>
              </a:defRPr>
            </a:lvl3pPr>
            <a:lvl4pPr marL="1600200" indent="-228600" eaLnBrk="0" hangingPunct="0">
              <a:defRPr sz="1600" b="1">
                <a:solidFill>
                  <a:schemeClr val="tx1"/>
                </a:solidFill>
                <a:latin typeface="Times New Roman" pitchFamily="18" charset="0"/>
                <a:cs typeface="Arial" charset="0"/>
              </a:defRPr>
            </a:lvl4pPr>
            <a:lvl5pPr marL="2057400" indent="-228600" eaLnBrk="0" hangingPunct="0">
              <a:defRPr sz="16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b="1">
                <a:solidFill>
                  <a:schemeClr val="tx1"/>
                </a:solidFill>
                <a:latin typeface="Times New Roman" pitchFamily="18" charset="0"/>
                <a:cs typeface="Arial" charset="0"/>
              </a:defRPr>
            </a:lvl9pPr>
          </a:lstStyle>
          <a:p>
            <a:pPr algn="ctr" eaLnBrk="1" hangingPunct="1"/>
            <a:r>
              <a:rPr lang="nb-NO" altLang="nb-NO" sz="1400" b="0"/>
              <a:t>År</a:t>
            </a:r>
          </a:p>
        </p:txBody>
      </p:sp>
    </p:spTree>
    <p:extLst>
      <p:ext uri="{BB962C8B-B14F-4D97-AF65-F5344CB8AC3E}">
        <p14:creationId xmlns:p14="http://schemas.microsoft.com/office/powerpoint/2010/main" val="1191099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260648"/>
            <a:ext cx="8219256" cy="4032447"/>
          </a:xfrm>
          <a:ln>
            <a:solidFill>
              <a:srgbClr val="FF0000">
                <a:alpha val="89000"/>
              </a:srgbClr>
            </a:solidFill>
          </a:ln>
        </p:spPr>
        <p:txBody>
          <a:bodyPr>
            <a:normAutofit/>
          </a:bodyPr>
          <a:lstStyle/>
          <a:p>
            <a:r>
              <a:rPr lang="nb-NO" dirty="0" smtClean="0"/>
              <a:t>Borrelia artritt-diagnose:</a:t>
            </a:r>
            <a:br>
              <a:rPr lang="nb-NO" dirty="0" smtClean="0"/>
            </a:br>
            <a:r>
              <a:rPr lang="nb-NO" sz="3100" dirty="0" smtClean="0"/>
              <a:t>I endemisk område, tenk på borrelia når du ser en kne-artritt, særlig den som ser ut som en sekundær, ikke bakteriell artritt.</a:t>
            </a:r>
            <a:br>
              <a:rPr lang="nb-NO" sz="3100" dirty="0" smtClean="0"/>
            </a:br>
            <a:r>
              <a:rPr lang="nb-NO" sz="3100" dirty="0" smtClean="0"/>
              <a:t>Ta blodprøve (antistoffer) og leddvæske ( PCR)</a:t>
            </a:r>
            <a:endParaRPr lang="nb-NO" sz="3100" dirty="0"/>
          </a:p>
        </p:txBody>
      </p:sp>
      <p:pic>
        <p:nvPicPr>
          <p:cNvPr id="4" name="Picture 10" descr="purulent flui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372200" y="3907824"/>
            <a:ext cx="2566894" cy="2750995"/>
          </a:xfrm>
        </p:spPr>
      </p:pic>
      <p:pic>
        <p:nvPicPr>
          <p:cNvPr id="5" name="Picture 2"/>
          <p:cNvPicPr>
            <a:picLocks noChangeAspect="1" noChangeArrowheads="1"/>
          </p:cNvPicPr>
          <p:nvPr/>
        </p:nvPicPr>
        <p:blipFill>
          <a:blip r:embed="rId3" cstate="print"/>
          <a:srcRect/>
          <a:stretch>
            <a:fillRect/>
          </a:stretch>
        </p:blipFill>
        <p:spPr bwMode="auto">
          <a:xfrm>
            <a:off x="4788024" y="5849759"/>
            <a:ext cx="1519691" cy="911143"/>
          </a:xfrm>
          <a:prstGeom prst="rect">
            <a:avLst/>
          </a:prstGeom>
          <a:noFill/>
          <a:ln w="9525">
            <a:noFill/>
            <a:miter lim="800000"/>
            <a:headEnd/>
            <a:tailEnd/>
          </a:ln>
        </p:spPr>
      </p:pic>
    </p:spTree>
    <p:extLst>
      <p:ext uri="{BB962C8B-B14F-4D97-AF65-F5344CB8AC3E}">
        <p14:creationId xmlns:p14="http://schemas.microsoft.com/office/powerpoint/2010/main" val="2232405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a:bodyPr>
          <a:lstStyle/>
          <a:p>
            <a:pPr eaLnBrk="1" hangingPunct="1"/>
            <a:r>
              <a:rPr lang="nb-NO" dirty="0" smtClean="0">
                <a:latin typeface="Times New Roman" panose="02020603050405020304" pitchFamily="18" charset="0"/>
                <a:cs typeface="Times New Roman" panose="02020603050405020304" pitchFamily="18" charset="0"/>
              </a:rPr>
              <a:t>Vansker tolkning antistoffsvar</a:t>
            </a:r>
          </a:p>
        </p:txBody>
      </p:sp>
      <p:sp>
        <p:nvSpPr>
          <p:cNvPr id="27651" name="Rectangle 3"/>
          <p:cNvSpPr>
            <a:spLocks noGrp="1" noChangeArrowheads="1"/>
          </p:cNvSpPr>
          <p:nvPr>
            <p:ph type="body" idx="1"/>
          </p:nvPr>
        </p:nvSpPr>
        <p:spPr>
          <a:xfrm>
            <a:off x="251520" y="1504664"/>
            <a:ext cx="8784976" cy="4525963"/>
          </a:xfrm>
        </p:spPr>
        <p:txBody>
          <a:bodyPr>
            <a:normAutofit/>
          </a:bodyPr>
          <a:lstStyle/>
          <a:p>
            <a:pPr eaLnBrk="1" hangingPunct="1"/>
            <a:r>
              <a:rPr lang="nb-NO" sz="2800" dirty="0">
                <a:latin typeface="Times New Roman" panose="02020603050405020304" pitchFamily="18" charset="0"/>
                <a:cs typeface="Times New Roman" panose="02020603050405020304" pitchFamily="18" charset="0"/>
              </a:rPr>
              <a:t>R</a:t>
            </a:r>
            <a:r>
              <a:rPr lang="nb-NO" sz="2800" dirty="0" smtClean="0">
                <a:latin typeface="Times New Roman" panose="02020603050405020304" pitchFamily="18" charset="0"/>
                <a:cs typeface="Times New Roman" panose="02020603050405020304" pitchFamily="18" charset="0"/>
              </a:rPr>
              <a:t>yggmargsvæske kan være positiv før blod, </a:t>
            </a:r>
            <a:r>
              <a:rPr lang="nb-NO" sz="2800" b="1" dirty="0" smtClean="0">
                <a:latin typeface="Times New Roman" panose="02020603050405020304" pitchFamily="18" charset="0"/>
                <a:cs typeface="Times New Roman" panose="02020603050405020304" pitchFamily="18" charset="0"/>
              </a:rPr>
              <a:t>spinalpunksjon ved mistenkt </a:t>
            </a:r>
            <a:r>
              <a:rPr lang="nb-NO" sz="2800" b="1" dirty="0" err="1" smtClean="0">
                <a:latin typeface="Times New Roman" panose="02020603050405020304" pitchFamily="18" charset="0"/>
                <a:cs typeface="Times New Roman" panose="02020603050405020304" pitchFamily="18" charset="0"/>
              </a:rPr>
              <a:t>nevroborreliose</a:t>
            </a:r>
            <a:endParaRPr lang="nb-NO" sz="2800" b="1" dirty="0" smtClean="0">
              <a:latin typeface="Times New Roman" panose="02020603050405020304" pitchFamily="18" charset="0"/>
              <a:cs typeface="Times New Roman" panose="02020603050405020304" pitchFamily="18" charset="0"/>
            </a:endParaRPr>
          </a:p>
          <a:p>
            <a:pPr eaLnBrk="1" hangingPunct="1"/>
            <a:r>
              <a:rPr lang="nb-NO" sz="2800" dirty="0" smtClean="0">
                <a:latin typeface="Times New Roman" panose="02020603050405020304" pitchFamily="18" charset="0"/>
                <a:cs typeface="Times New Roman" panose="02020603050405020304" pitchFamily="18" charset="0"/>
              </a:rPr>
              <a:t>Noen ganger 6-8 uker før positiv blodprøve </a:t>
            </a:r>
          </a:p>
          <a:p>
            <a:pPr marL="0" indent="0" eaLnBrk="1" hangingPunct="1">
              <a:buNone/>
            </a:pPr>
            <a:r>
              <a:rPr lang="nb-NO" sz="2800" b="1" dirty="0">
                <a:latin typeface="Times New Roman" panose="02020603050405020304" pitchFamily="18" charset="0"/>
                <a:cs typeface="Times New Roman" panose="02020603050405020304" pitchFamily="18" charset="0"/>
              </a:rPr>
              <a:t> </a:t>
            </a:r>
            <a:r>
              <a:rPr lang="nb-NO" sz="2800" b="1" dirty="0" smtClean="0">
                <a:latin typeface="Times New Roman" panose="02020603050405020304" pitchFamily="18" charset="0"/>
                <a:cs typeface="Times New Roman" panose="02020603050405020304" pitchFamily="18" charset="0"/>
              </a:rPr>
              <a:t>   EM: klinisk diagnose</a:t>
            </a:r>
          </a:p>
          <a:p>
            <a:pPr eaLnBrk="1" hangingPunct="1"/>
            <a:r>
              <a:rPr lang="nb-NO" sz="2800" dirty="0" smtClean="0">
                <a:latin typeface="Times New Roman" panose="02020603050405020304" pitchFamily="18" charset="0"/>
                <a:cs typeface="Times New Roman" panose="02020603050405020304" pitchFamily="18" charset="0"/>
              </a:rPr>
              <a:t>21 % av folk i Søgne </a:t>
            </a:r>
            <a:r>
              <a:rPr lang="nb-NO" sz="2800" dirty="0" err="1" smtClean="0">
                <a:latin typeface="Times New Roman" panose="02020603050405020304" pitchFamily="18" charset="0"/>
                <a:cs typeface="Times New Roman" panose="02020603050405020304" pitchFamily="18" charset="0"/>
              </a:rPr>
              <a:t>Bb</a:t>
            </a:r>
            <a:r>
              <a:rPr lang="nb-NO" sz="2800" dirty="0" smtClean="0">
                <a:latin typeface="Times New Roman" panose="02020603050405020304" pitchFamily="18" charset="0"/>
                <a:cs typeface="Times New Roman" panose="02020603050405020304" pitchFamily="18" charset="0"/>
              </a:rPr>
              <a:t> positive (</a:t>
            </a:r>
            <a:r>
              <a:rPr lang="nb-NO" sz="2800" dirty="0" err="1" smtClean="0">
                <a:latin typeface="Times New Roman" panose="02020603050405020304" pitchFamily="18" charset="0"/>
                <a:cs typeface="Times New Roman" panose="02020603050405020304" pitchFamily="18" charset="0"/>
              </a:rPr>
              <a:t>TickVa</a:t>
            </a:r>
            <a:r>
              <a:rPr lang="nb-NO" sz="2800" dirty="0" smtClean="0">
                <a:latin typeface="Times New Roman" panose="02020603050405020304" pitchFamily="18" charset="0"/>
                <a:cs typeface="Times New Roman" panose="02020603050405020304" pitchFamily="18" charset="0"/>
              </a:rPr>
              <a:t>, Thorstvedt, ikke publisert) </a:t>
            </a:r>
            <a:r>
              <a:rPr lang="nb-NO" sz="2800" b="1" dirty="0" err="1" smtClean="0">
                <a:latin typeface="Times New Roman" panose="02020603050405020304" pitchFamily="18" charset="0"/>
                <a:cs typeface="Times New Roman" panose="02020603050405020304" pitchFamily="18" charset="0"/>
              </a:rPr>
              <a:t>Positv</a:t>
            </a:r>
            <a:r>
              <a:rPr lang="nb-NO" sz="2800" b="1" dirty="0" smtClean="0">
                <a:latin typeface="Times New Roman" panose="02020603050405020304" pitchFamily="18" charset="0"/>
                <a:cs typeface="Times New Roman" panose="02020603050405020304" pitchFamily="18" charset="0"/>
              </a:rPr>
              <a:t> IgG betyr ikke </a:t>
            </a:r>
            <a:r>
              <a:rPr lang="nb-NO" sz="2800" b="1" dirty="0" err="1" smtClean="0">
                <a:latin typeface="Times New Roman" panose="02020603050405020304" pitchFamily="18" charset="0"/>
                <a:cs typeface="Times New Roman" panose="02020603050405020304" pitchFamily="18" charset="0"/>
              </a:rPr>
              <a:t>sydkdom</a:t>
            </a:r>
            <a:endParaRPr lang="nb-NO" sz="2800" b="1" dirty="0" smtClean="0">
              <a:latin typeface="Times New Roman" panose="02020603050405020304" pitchFamily="18" charset="0"/>
              <a:cs typeface="Times New Roman" panose="02020603050405020304" pitchFamily="18" charset="0"/>
            </a:endParaRPr>
          </a:p>
          <a:p>
            <a:pPr eaLnBrk="1" hangingPunct="1"/>
            <a:r>
              <a:rPr lang="nb-NO" sz="2800" dirty="0" smtClean="0">
                <a:latin typeface="Times New Roman" panose="02020603050405020304" pitchFamily="18" charset="0"/>
                <a:cs typeface="Times New Roman" panose="02020603050405020304" pitchFamily="18" charset="0"/>
              </a:rPr>
              <a:t>Holder seg i år </a:t>
            </a:r>
            <a:r>
              <a:rPr lang="nb-NO" sz="2800" b="1" dirty="0" smtClean="0">
                <a:latin typeface="Times New Roman" panose="02020603050405020304" pitchFamily="18" charset="0"/>
                <a:cs typeface="Times New Roman" panose="02020603050405020304" pitchFamily="18" charset="0"/>
              </a:rPr>
              <a:t>Ikke mål på behandlingssuksess</a:t>
            </a:r>
            <a:endParaRPr lang="nb-NO" sz="2800" dirty="0" smtClean="0">
              <a:latin typeface="Times New Roman" panose="02020603050405020304" pitchFamily="18" charset="0"/>
              <a:cs typeface="Times New Roman" panose="02020603050405020304" pitchFamily="18" charset="0"/>
            </a:endParaRPr>
          </a:p>
          <a:p>
            <a:pPr eaLnBrk="1" hangingPunct="1"/>
            <a:r>
              <a:rPr lang="nb-NO" sz="2800" dirty="0" smtClean="0">
                <a:latin typeface="Times New Roman" panose="02020603050405020304" pitchFamily="18" charset="0"/>
                <a:cs typeface="Times New Roman" panose="02020603050405020304" pitchFamily="18" charset="0"/>
              </a:rPr>
              <a:t>Hyppig falskt positive IgM, </a:t>
            </a:r>
            <a:r>
              <a:rPr lang="nb-NO" sz="2800" b="1" dirty="0" smtClean="0">
                <a:latin typeface="Times New Roman" panose="02020603050405020304" pitchFamily="18" charset="0"/>
                <a:cs typeface="Times New Roman" panose="02020603050405020304" pitchFamily="18" charset="0"/>
              </a:rPr>
              <a:t>IGM alene ikke diagnostisk</a:t>
            </a:r>
          </a:p>
          <a:p>
            <a:pPr eaLnBrk="1" hangingPunct="1"/>
            <a:endParaRPr lang="nb-NO" sz="2800" dirty="0" smtClean="0">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5661248"/>
            <a:ext cx="15240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8422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en-US" dirty="0"/>
          </a:p>
        </p:txBody>
      </p:sp>
      <p:pic>
        <p:nvPicPr>
          <p:cNvPr id="4" name="Plassholder for innhold 3" descr="skog_gallrad_1157177233_1571784.jpg"/>
          <p:cNvPicPr>
            <a:picLocks noGrp="1" noChangeAspect="1"/>
          </p:cNvPicPr>
          <p:nvPr>
            <p:ph idx="1"/>
          </p:nvPr>
        </p:nvPicPr>
        <p:blipFill>
          <a:blip r:embed="rId3" cstate="print">
            <a:duotone>
              <a:prstClr val="black"/>
              <a:schemeClr val="accent3">
                <a:tint val="45000"/>
                <a:satMod val="400000"/>
              </a:schemeClr>
            </a:duotone>
            <a:lum bright="-8000" contrast="15000"/>
          </a:blip>
          <a:stretch>
            <a:fillRect/>
          </a:stretch>
        </p:blipFill>
        <p:spPr>
          <a:xfrm>
            <a:off x="0" y="-99392"/>
            <a:ext cx="9144000" cy="6957392"/>
          </a:xfrm>
          <a:prstGeom prst="rect">
            <a:avLst/>
          </a:prstGeom>
        </p:spPr>
      </p:pic>
      <p:sp>
        <p:nvSpPr>
          <p:cNvPr id="6" name="Rektangel 5"/>
          <p:cNvSpPr/>
          <p:nvPr/>
        </p:nvSpPr>
        <p:spPr>
          <a:xfrm>
            <a:off x="0" y="5129808"/>
            <a:ext cx="9144000" cy="1728192"/>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800" b="1" dirty="0" smtClean="0">
                <a:solidFill>
                  <a:schemeClr val="tx1"/>
                </a:solidFill>
              </a:rPr>
              <a:t>Behandling</a:t>
            </a:r>
            <a:endParaRPr lang="en-US" sz="4800" dirty="0"/>
          </a:p>
        </p:txBody>
      </p:sp>
      <p:pic>
        <p:nvPicPr>
          <p:cNvPr id="5" name="Picture 3" descr="C:\Users\raei\Desktop\tick.jpg"/>
          <p:cNvPicPr>
            <a:picLocks noChangeAspect="1" noChangeArrowheads="1"/>
          </p:cNvPicPr>
          <p:nvPr/>
        </p:nvPicPr>
        <p:blipFill>
          <a:blip r:embed="rId4" cstate="print">
            <a:duotone>
              <a:prstClr val="black"/>
              <a:schemeClr val="accent3">
                <a:tint val="45000"/>
                <a:satMod val="400000"/>
              </a:schemeClr>
            </a:duotone>
            <a:lum bright="28000" contrast="58000"/>
          </a:blip>
          <a:srcRect/>
          <a:stretch>
            <a:fillRect/>
          </a:stretch>
        </p:blipFill>
        <p:spPr bwMode="auto">
          <a:xfrm>
            <a:off x="0" y="3068960"/>
            <a:ext cx="2627784" cy="2348880"/>
          </a:xfrm>
          <a:prstGeom prst="rect">
            <a:avLst/>
          </a:prstGeom>
          <a:noFill/>
          <a:scene3d>
            <a:camera prst="orthographicFront">
              <a:rot lat="9000000" lon="10799999" rev="0"/>
            </a:camera>
            <a:lightRig rig="threePt" dir="t"/>
          </a:scene3d>
        </p:spPr>
      </p:pic>
    </p:spTree>
    <p:extLst>
      <p:ext uri="{BB962C8B-B14F-4D97-AF65-F5344CB8AC3E}">
        <p14:creationId xmlns:p14="http://schemas.microsoft.com/office/powerpoint/2010/main" val="6440503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3668" y="-63297"/>
            <a:ext cx="9073008" cy="885601"/>
          </a:xfrm>
        </p:spPr>
        <p:txBody>
          <a:bodyPr>
            <a:noAutofit/>
          </a:bodyPr>
          <a:lstStyle/>
          <a:p>
            <a:pPr eaLnBrk="1" hangingPunct="1">
              <a:defRPr/>
            </a:pPr>
            <a:r>
              <a:rPr lang="nb-NO" sz="3600" dirty="0" smtClean="0">
                <a:latin typeface="Times New Roman" panose="02020603050405020304" pitchFamily="18" charset="0"/>
                <a:cs typeface="Times New Roman" panose="02020603050405020304" pitchFamily="18" charset="0"/>
              </a:rPr>
              <a:t>Behandling Borreliose - Antibiotikaveilederen</a:t>
            </a:r>
            <a:endParaRPr lang="nb-NO" sz="3600" dirty="0">
              <a:latin typeface="Times New Roman" panose="02020603050405020304" pitchFamily="18" charset="0"/>
              <a:cs typeface="Times New Roman" panose="02020603050405020304" pitchFamily="18" charset="0"/>
            </a:endParaRPr>
          </a:p>
        </p:txBody>
      </p:sp>
      <p:sp>
        <p:nvSpPr>
          <p:cNvPr id="3" name="Plassholder for innhold 2"/>
          <p:cNvSpPr>
            <a:spLocks noGrp="1"/>
          </p:cNvSpPr>
          <p:nvPr>
            <p:ph idx="1"/>
          </p:nvPr>
        </p:nvSpPr>
        <p:spPr>
          <a:xfrm>
            <a:off x="1360216" y="1095277"/>
            <a:ext cx="7737129" cy="4525963"/>
          </a:xfrm>
        </p:spPr>
        <p:txBody>
          <a:bodyPr>
            <a:noAutofit/>
          </a:bodyPr>
          <a:lstStyle/>
          <a:p>
            <a:pPr>
              <a:buNone/>
              <a:defRPr/>
            </a:pPr>
            <a:r>
              <a:rPr lang="nb-NO" sz="2900" dirty="0" smtClean="0">
                <a:latin typeface="Times New Roman" panose="02020603050405020304" pitchFamily="18" charset="0"/>
                <a:cs typeface="Times New Roman" panose="02020603050405020304" pitchFamily="18" charset="0"/>
              </a:rPr>
              <a:t>Penicillin 1 g x 4 </a:t>
            </a:r>
            <a:r>
              <a:rPr lang="nb-NO" sz="2400" dirty="0" smtClean="0">
                <a:latin typeface="Times New Roman" panose="02020603050405020304" pitchFamily="18" charset="0"/>
                <a:cs typeface="Times New Roman" panose="02020603050405020304" pitchFamily="18" charset="0"/>
              </a:rPr>
              <a:t>(Doksycyklin 100 mg x 2)</a:t>
            </a:r>
            <a:r>
              <a:rPr lang="nb-NO" sz="2900" dirty="0" smtClean="0">
                <a:latin typeface="Times New Roman" panose="02020603050405020304" pitchFamily="18" charset="0"/>
                <a:cs typeface="Times New Roman" panose="02020603050405020304" pitchFamily="18" charset="0"/>
              </a:rPr>
              <a:t>, 2 uker</a:t>
            </a:r>
          </a:p>
          <a:p>
            <a:pPr>
              <a:buNone/>
              <a:defRPr/>
            </a:pPr>
            <a:endParaRPr lang="nb-NO" sz="2900" dirty="0" smtClean="0">
              <a:latin typeface="Times New Roman" panose="02020603050405020304" pitchFamily="18" charset="0"/>
              <a:cs typeface="Times New Roman" panose="02020603050405020304" pitchFamily="18" charset="0"/>
            </a:endParaRPr>
          </a:p>
          <a:p>
            <a:pPr>
              <a:buNone/>
              <a:defRPr/>
            </a:pPr>
            <a:endParaRPr lang="nb-NO" sz="1400" dirty="0" smtClean="0">
              <a:latin typeface="Times New Roman" panose="02020603050405020304" pitchFamily="18" charset="0"/>
              <a:cs typeface="Times New Roman" panose="02020603050405020304" pitchFamily="18" charset="0"/>
            </a:endParaRPr>
          </a:p>
          <a:p>
            <a:pPr>
              <a:buNone/>
              <a:defRPr/>
            </a:pPr>
            <a:r>
              <a:rPr lang="nb-NO" sz="2900" dirty="0" smtClean="0">
                <a:latin typeface="Times New Roman" panose="02020603050405020304" pitchFamily="18" charset="0"/>
                <a:cs typeface="Times New Roman" panose="02020603050405020304" pitchFamily="18" charset="0"/>
              </a:rPr>
              <a:t>Doksycyklin 200 mg tabletter, 3 uker</a:t>
            </a:r>
          </a:p>
          <a:p>
            <a:pPr>
              <a:buNone/>
              <a:defRPr/>
            </a:pPr>
            <a:endParaRPr lang="nb-NO" sz="2900" dirty="0" smtClean="0">
              <a:latin typeface="Times New Roman" panose="02020603050405020304" pitchFamily="18" charset="0"/>
              <a:cs typeface="Times New Roman" panose="02020603050405020304" pitchFamily="18" charset="0"/>
            </a:endParaRPr>
          </a:p>
          <a:p>
            <a:pPr>
              <a:buNone/>
              <a:defRPr/>
            </a:pPr>
            <a:endParaRPr lang="nb-NO" sz="1400" dirty="0" smtClean="0">
              <a:latin typeface="Times New Roman" panose="02020603050405020304" pitchFamily="18" charset="0"/>
              <a:cs typeface="Times New Roman" panose="02020603050405020304" pitchFamily="18" charset="0"/>
            </a:endParaRPr>
          </a:p>
          <a:p>
            <a:pPr>
              <a:buNone/>
              <a:defRPr/>
            </a:pPr>
            <a:r>
              <a:rPr lang="nb-NO" sz="2900" dirty="0" smtClean="0">
                <a:latin typeface="Times New Roman" panose="02020603050405020304" pitchFamily="18" charset="0"/>
                <a:cs typeface="Times New Roman" panose="02020603050405020304" pitchFamily="18" charset="0"/>
              </a:rPr>
              <a:t>Doksycyklin 200 mg, 2 uker </a:t>
            </a:r>
            <a:r>
              <a:rPr lang="nb-NO" sz="2500" dirty="0" smtClean="0">
                <a:latin typeface="Times New Roman" panose="02020603050405020304" pitchFamily="18" charset="0"/>
                <a:cs typeface="Times New Roman" panose="02020603050405020304" pitchFamily="18" charset="0"/>
              </a:rPr>
              <a:t>(alvorlig: iv </a:t>
            </a:r>
            <a:r>
              <a:rPr lang="nb-NO" sz="2500" dirty="0" err="1" smtClean="0">
                <a:latin typeface="Times New Roman" panose="02020603050405020304" pitchFamily="18" charset="0"/>
                <a:cs typeface="Times New Roman" panose="02020603050405020304" pitchFamily="18" charset="0"/>
              </a:rPr>
              <a:t>Ceftriakson</a:t>
            </a:r>
            <a:r>
              <a:rPr lang="nb-NO" sz="2500" dirty="0" smtClean="0">
                <a:latin typeface="Times New Roman" panose="02020603050405020304" pitchFamily="18" charset="0"/>
                <a:cs typeface="Times New Roman" panose="02020603050405020304" pitchFamily="18" charset="0"/>
              </a:rPr>
              <a:t>)</a:t>
            </a:r>
          </a:p>
          <a:p>
            <a:pPr>
              <a:buNone/>
              <a:defRPr/>
            </a:pPr>
            <a:endParaRPr lang="nb-NO" sz="2900" dirty="0" smtClean="0">
              <a:latin typeface="Times New Roman" panose="02020603050405020304" pitchFamily="18" charset="0"/>
              <a:cs typeface="Times New Roman" panose="02020603050405020304" pitchFamily="18" charset="0"/>
            </a:endParaRPr>
          </a:p>
          <a:p>
            <a:pPr>
              <a:buNone/>
              <a:defRPr/>
            </a:pPr>
            <a:endParaRPr lang="nb-NO" sz="1400" dirty="0" smtClean="0">
              <a:latin typeface="Times New Roman" panose="02020603050405020304" pitchFamily="18" charset="0"/>
              <a:cs typeface="Times New Roman" panose="02020603050405020304" pitchFamily="18" charset="0"/>
            </a:endParaRPr>
          </a:p>
          <a:p>
            <a:pPr>
              <a:buNone/>
              <a:defRPr/>
            </a:pPr>
            <a:r>
              <a:rPr lang="nb-NO" sz="2900" dirty="0" smtClean="0">
                <a:latin typeface="Times New Roman" panose="02020603050405020304" pitchFamily="18" charset="0"/>
                <a:cs typeface="Times New Roman" panose="02020603050405020304" pitchFamily="18" charset="0"/>
              </a:rPr>
              <a:t>Barn: Penicillin | Allergi: Azitromycin</a:t>
            </a:r>
            <a:endParaRPr lang="nb-NO" sz="2900" dirty="0">
              <a:latin typeface="Times New Roman" panose="02020603050405020304" pitchFamily="18" charset="0"/>
              <a:cs typeface="Times New Roman" panose="02020603050405020304" pitchFamily="18" charset="0"/>
            </a:endParaRPr>
          </a:p>
        </p:txBody>
      </p:sp>
      <p:pic>
        <p:nvPicPr>
          <p:cNvPr id="6" name="Picture 14" descr="http://img.medscape.com/pi/features/slideshow-slide/skin-patches/fig16.jpg"/>
          <p:cNvPicPr>
            <a:picLocks noChangeAspect="1" noChangeArrowheads="1"/>
          </p:cNvPicPr>
          <p:nvPr/>
        </p:nvPicPr>
        <p:blipFill>
          <a:blip r:embed="rId3" cstate="print"/>
          <a:srcRect/>
          <a:stretch>
            <a:fillRect/>
          </a:stretch>
        </p:blipFill>
        <p:spPr bwMode="auto">
          <a:xfrm>
            <a:off x="179512" y="2060848"/>
            <a:ext cx="1152128" cy="1057173"/>
          </a:xfrm>
          <a:prstGeom prst="rect">
            <a:avLst/>
          </a:prstGeom>
          <a:noFill/>
          <a:ln w="9525">
            <a:noFill/>
            <a:miter lim="800000"/>
            <a:headEnd/>
            <a:tailEnd/>
          </a:ln>
        </p:spPr>
      </p:pic>
      <p:pic>
        <p:nvPicPr>
          <p:cNvPr id="7" name="Picture 3" descr="bells0008tn"/>
          <p:cNvPicPr>
            <a:picLocks noChangeAspect="1" noChangeArrowheads="1"/>
          </p:cNvPicPr>
          <p:nvPr/>
        </p:nvPicPr>
        <p:blipFill>
          <a:blip r:embed="rId4" cstate="print"/>
          <a:srcRect/>
          <a:stretch>
            <a:fillRect/>
          </a:stretch>
        </p:blipFill>
        <p:spPr>
          <a:xfrm>
            <a:off x="179512" y="3284984"/>
            <a:ext cx="1152128" cy="1439783"/>
          </a:xfrm>
          <a:prstGeom prst="rect">
            <a:avLst/>
          </a:prstGeom>
          <a:noFill/>
        </p:spPr>
      </p:pic>
      <p:pic>
        <p:nvPicPr>
          <p:cNvPr id="8" name="Picture 3"/>
          <p:cNvPicPr>
            <a:picLocks noChangeAspect="1" noChangeArrowheads="1"/>
          </p:cNvPicPr>
          <p:nvPr/>
        </p:nvPicPr>
        <p:blipFill>
          <a:blip r:embed="rId5" cstate="print"/>
          <a:srcRect/>
          <a:stretch>
            <a:fillRect/>
          </a:stretch>
        </p:blipFill>
        <p:spPr>
          <a:xfrm>
            <a:off x="179512" y="4941168"/>
            <a:ext cx="1152120" cy="922188"/>
          </a:xfrm>
          <a:prstGeom prst="rect">
            <a:avLst/>
          </a:prstGeom>
          <a:noFill/>
        </p:spPr>
      </p:pic>
      <p:sp>
        <p:nvSpPr>
          <p:cNvPr id="10" name="TekstSylinder 9"/>
          <p:cNvSpPr txBox="1"/>
          <p:nvPr/>
        </p:nvSpPr>
        <p:spPr>
          <a:xfrm>
            <a:off x="1378114" y="6032901"/>
            <a:ext cx="10945216" cy="492443"/>
          </a:xfrm>
          <a:prstGeom prst="rect">
            <a:avLst/>
          </a:prstGeom>
          <a:noFill/>
        </p:spPr>
        <p:txBody>
          <a:bodyPr wrap="square" rtlCol="0">
            <a:spAutoFit/>
          </a:bodyPr>
          <a:lstStyle/>
          <a:p>
            <a:r>
              <a:rPr lang="nb-NO" sz="2600" dirty="0" smtClean="0">
                <a:latin typeface="Times New Roman" panose="02020603050405020304" pitchFamily="18" charset="0"/>
                <a:cs typeface="Times New Roman" panose="02020603050405020304" pitchFamily="18" charset="0"/>
              </a:rPr>
              <a:t>Gravid: Penicillin (se: www.flåttsenteret.no)</a:t>
            </a:r>
            <a:r>
              <a:rPr lang="nb-NO" sz="2000" dirty="0" smtClean="0">
                <a:latin typeface="Times New Roman" panose="02020603050405020304" pitchFamily="18" charset="0"/>
                <a:cs typeface="Times New Roman" panose="02020603050405020304" pitchFamily="18" charset="0"/>
              </a:rPr>
              <a:t>   </a:t>
            </a:r>
            <a:endParaRPr lang="nb-NO" sz="2000" dirty="0">
              <a:latin typeface="Times New Roman" panose="02020603050405020304" pitchFamily="18" charset="0"/>
              <a:cs typeface="Times New Roman" panose="02020603050405020304" pitchFamily="18" charset="0"/>
            </a:endParaRPr>
          </a:p>
        </p:txBody>
      </p:sp>
      <p:pic>
        <p:nvPicPr>
          <p:cNvPr id="11" name="Picture 2"/>
          <p:cNvPicPr>
            <a:picLocks noChangeAspect="1" noChangeArrowheads="1"/>
          </p:cNvPicPr>
          <p:nvPr/>
        </p:nvPicPr>
        <p:blipFill>
          <a:blip r:embed="rId6" cstate="print"/>
          <a:srcRect/>
          <a:stretch>
            <a:fillRect/>
          </a:stretch>
        </p:blipFill>
        <p:spPr bwMode="auto">
          <a:xfrm>
            <a:off x="7577654" y="5890871"/>
            <a:ext cx="1519691" cy="911143"/>
          </a:xfrm>
          <a:prstGeom prst="rect">
            <a:avLst/>
          </a:prstGeom>
          <a:noFill/>
          <a:ln w="9525">
            <a:noFill/>
            <a:miter lim="800000"/>
            <a:headEnd/>
            <a:tailEnd/>
          </a:ln>
        </p:spPr>
      </p:pic>
      <p:pic>
        <p:nvPicPr>
          <p:cNvPr id="12" name="Picture 4"/>
          <p:cNvPicPr>
            <a:picLocks noChangeAspect="1" noChangeArrowheads="1"/>
          </p:cNvPicPr>
          <p:nvPr/>
        </p:nvPicPr>
        <p:blipFill>
          <a:blip r:embed="rId7" cstate="print"/>
          <a:srcRect/>
          <a:stretch>
            <a:fillRect/>
          </a:stretch>
        </p:blipFill>
        <p:spPr bwMode="auto">
          <a:xfrm>
            <a:off x="181417" y="845243"/>
            <a:ext cx="1159650" cy="955750"/>
          </a:xfrm>
          <a:prstGeom prst="rect">
            <a:avLst/>
          </a:prstGeom>
          <a:noFill/>
          <a:ln w="9525">
            <a:noFill/>
            <a:miter lim="800000"/>
            <a:headEnd/>
            <a:tailEnd/>
          </a:ln>
        </p:spPr>
      </p:pic>
    </p:spTree>
    <p:extLst>
      <p:ext uri="{BB962C8B-B14F-4D97-AF65-F5344CB8AC3E}">
        <p14:creationId xmlns:p14="http://schemas.microsoft.com/office/powerpoint/2010/main" val="369330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Forebygg flåttbårne sykdommer </a:t>
            </a:r>
            <a:endParaRPr lang="nb-NO" dirty="0"/>
          </a:p>
        </p:txBody>
      </p:sp>
      <p:sp>
        <p:nvSpPr>
          <p:cNvPr id="3" name="Plassholder for innhold 2"/>
          <p:cNvSpPr>
            <a:spLocks noGrp="1"/>
          </p:cNvSpPr>
          <p:nvPr>
            <p:ph idx="1"/>
          </p:nvPr>
        </p:nvSpPr>
        <p:spPr/>
        <p:txBody>
          <a:bodyPr/>
          <a:lstStyle/>
          <a:p>
            <a:pPr marL="0" indent="0">
              <a:buNone/>
            </a:pPr>
            <a:r>
              <a:rPr lang="nb-NO" sz="2200" b="1" dirty="0"/>
              <a:t>Unngå flåttbitt</a:t>
            </a:r>
          </a:p>
          <a:p>
            <a:r>
              <a:rPr lang="nb-NO" sz="2200" dirty="0" smtClean="0"/>
              <a:t>Bekledning</a:t>
            </a:r>
            <a:endParaRPr lang="nb-NO" sz="2200" dirty="0"/>
          </a:p>
          <a:p>
            <a:r>
              <a:rPr lang="nb-NO" sz="2200" dirty="0" smtClean="0"/>
              <a:t>Flått-</a:t>
            </a:r>
            <a:r>
              <a:rPr lang="nb-NO" sz="2200" dirty="0"/>
              <a:t>/</a:t>
            </a:r>
            <a:r>
              <a:rPr lang="nb-NO" sz="2200" dirty="0" smtClean="0"/>
              <a:t>myggmidler</a:t>
            </a:r>
          </a:p>
          <a:p>
            <a:r>
              <a:rPr lang="nb-NO" sz="2200" dirty="0"/>
              <a:t>Sjekk kropp og hår grundig </a:t>
            </a:r>
            <a:endParaRPr lang="nb-NO" sz="2200" dirty="0" smtClean="0"/>
          </a:p>
          <a:p>
            <a:r>
              <a:rPr lang="nb-NO" sz="2200" dirty="0"/>
              <a:t>Fjern </a:t>
            </a:r>
            <a:r>
              <a:rPr lang="nb-NO" sz="2200" dirty="0" smtClean="0"/>
              <a:t>vegetasjon</a:t>
            </a:r>
          </a:p>
          <a:p>
            <a:pPr marL="0" indent="0">
              <a:buNone/>
            </a:pPr>
            <a:endParaRPr lang="nb-NO" sz="2200" b="1" dirty="0" smtClean="0"/>
          </a:p>
          <a:p>
            <a:pPr marL="0" indent="0">
              <a:buNone/>
            </a:pPr>
            <a:r>
              <a:rPr lang="nb-NO" sz="2200" b="1" dirty="0" smtClean="0"/>
              <a:t>Hvis </a:t>
            </a:r>
            <a:r>
              <a:rPr lang="nb-NO" sz="2200" b="1" dirty="0"/>
              <a:t>du blir bitt</a:t>
            </a:r>
          </a:p>
          <a:p>
            <a:r>
              <a:rPr lang="nb-NO" sz="2200" dirty="0" smtClean="0"/>
              <a:t>Fjern </a:t>
            </a:r>
            <a:r>
              <a:rPr lang="nb-NO" sz="2200" dirty="0"/>
              <a:t>flåtten </a:t>
            </a:r>
            <a:r>
              <a:rPr lang="nb-NO" sz="2200" dirty="0" smtClean="0"/>
              <a:t>umiddelbart</a:t>
            </a:r>
          </a:p>
          <a:p>
            <a:pPr marL="0" indent="0">
              <a:buNone/>
            </a:pPr>
            <a:endParaRPr lang="nb-NO" sz="2200" b="1" dirty="0" smtClean="0"/>
          </a:p>
          <a:p>
            <a:pPr marL="0" indent="0">
              <a:buNone/>
            </a:pPr>
            <a:r>
              <a:rPr lang="nb-NO" sz="2200" b="1" dirty="0" smtClean="0"/>
              <a:t>Vaksine</a:t>
            </a:r>
          </a:p>
          <a:p>
            <a:r>
              <a:rPr lang="nb-NO" sz="2200" dirty="0" smtClean="0"/>
              <a:t>(</a:t>
            </a:r>
            <a:r>
              <a:rPr lang="nb-NO" sz="2200" dirty="0"/>
              <a:t>Foreløpig) kun mot TBE</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875" y="1129140"/>
            <a:ext cx="4074656" cy="2931312"/>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3181" y="4091501"/>
            <a:ext cx="2459350" cy="1778734"/>
          </a:xfrm>
          <a:prstGeom prst="rect">
            <a:avLst/>
          </a:prstGeom>
        </p:spPr>
      </p:pic>
    </p:spTree>
    <p:extLst>
      <p:ext uri="{BB962C8B-B14F-4D97-AF65-F5344CB8AC3E}">
        <p14:creationId xmlns:p14="http://schemas.microsoft.com/office/powerpoint/2010/main" val="5319594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57200" y="476672"/>
            <a:ext cx="8229600" cy="5649495"/>
          </a:xfrm>
        </p:spPr>
        <p:txBody>
          <a:bodyPr/>
          <a:lstStyle/>
          <a:p>
            <a:pPr>
              <a:buNone/>
            </a:pPr>
            <a:r>
              <a:rPr lang="nb-NO" sz="4000" dirty="0" smtClean="0"/>
              <a:t>   </a:t>
            </a:r>
            <a:r>
              <a:rPr lang="nb-NO" sz="4000" b="1" dirty="0" err="1" smtClean="0">
                <a:latin typeface="Cambria" panose="02040503050406030204" pitchFamily="18" charset="0"/>
              </a:rPr>
              <a:t>Lyme</a:t>
            </a:r>
            <a:r>
              <a:rPr lang="nb-NO" sz="4000" b="1" dirty="0" smtClean="0">
                <a:latin typeface="Cambria" panose="02040503050406030204" pitchFamily="18" charset="0"/>
              </a:rPr>
              <a:t> </a:t>
            </a:r>
            <a:r>
              <a:rPr lang="nb-NO" sz="4000" b="1" dirty="0" err="1" smtClean="0">
                <a:latin typeface="Cambria" panose="02040503050406030204" pitchFamily="18" charset="0"/>
              </a:rPr>
              <a:t>borreliosis</a:t>
            </a:r>
            <a:r>
              <a:rPr lang="nb-NO" sz="4000" b="1" dirty="0" smtClean="0">
                <a:latin typeface="Cambria" panose="02040503050406030204" pitchFamily="18" charset="0"/>
              </a:rPr>
              <a:t>; a scientific </a:t>
            </a:r>
            <a:r>
              <a:rPr lang="nb-NO" sz="4000" b="1" dirty="0" err="1" smtClean="0">
                <a:latin typeface="Cambria" panose="02040503050406030204" pitchFamily="18" charset="0"/>
              </a:rPr>
              <a:t>approach</a:t>
            </a:r>
            <a:r>
              <a:rPr lang="nb-NO" sz="4000" b="1" dirty="0" smtClean="0">
                <a:latin typeface="Cambria" panose="02040503050406030204" pitchFamily="18" charset="0"/>
              </a:rPr>
              <a:t> to </a:t>
            </a:r>
            <a:r>
              <a:rPr lang="nb-NO" sz="4000" b="1" dirty="0" err="1" smtClean="0">
                <a:latin typeface="Cambria" panose="02040503050406030204" pitchFamily="18" charset="0"/>
              </a:rPr>
              <a:t>reduce</a:t>
            </a:r>
            <a:r>
              <a:rPr lang="nb-NO" sz="4000" b="1" dirty="0" smtClean="0">
                <a:latin typeface="Cambria" panose="02040503050406030204" pitchFamily="18" charset="0"/>
              </a:rPr>
              <a:t> </a:t>
            </a:r>
            <a:r>
              <a:rPr lang="nb-NO" sz="4000" b="1" dirty="0" err="1" smtClean="0">
                <a:latin typeface="Cambria" panose="02040503050406030204" pitchFamily="18" charset="0"/>
              </a:rPr>
              <a:t>diagnostic</a:t>
            </a:r>
            <a:r>
              <a:rPr lang="nb-NO" sz="4000" b="1" dirty="0" smtClean="0">
                <a:latin typeface="Cambria" panose="02040503050406030204" pitchFamily="18" charset="0"/>
              </a:rPr>
              <a:t> and </a:t>
            </a:r>
            <a:r>
              <a:rPr lang="nb-NO" sz="4000" b="1" dirty="0" err="1" smtClean="0">
                <a:latin typeface="Cambria" panose="02040503050406030204" pitchFamily="18" charset="0"/>
              </a:rPr>
              <a:t>therapeutic</a:t>
            </a:r>
            <a:r>
              <a:rPr lang="nb-NO" sz="4000" b="1" dirty="0" smtClean="0">
                <a:latin typeface="Cambria" panose="02040503050406030204" pitchFamily="18" charset="0"/>
              </a:rPr>
              <a:t> </a:t>
            </a:r>
            <a:r>
              <a:rPr lang="nb-NO" sz="4000" b="1" dirty="0" err="1" smtClean="0">
                <a:latin typeface="Cambria" panose="02040503050406030204" pitchFamily="18" charset="0"/>
              </a:rPr>
              <a:t>uncertainties</a:t>
            </a:r>
            <a:r>
              <a:rPr lang="nb-NO" sz="4000" b="1" dirty="0" smtClean="0">
                <a:latin typeface="Cambria" panose="02040503050406030204" pitchFamily="18" charset="0"/>
              </a:rPr>
              <a:t> (</a:t>
            </a:r>
            <a:r>
              <a:rPr lang="nb-NO" sz="4000" b="1" dirty="0" err="1" smtClean="0">
                <a:latin typeface="Cambria" panose="02040503050406030204" pitchFamily="18" charset="0"/>
              </a:rPr>
              <a:t>BorrSci</a:t>
            </a:r>
            <a:r>
              <a:rPr lang="nb-NO" sz="4000" b="1" dirty="0" smtClean="0">
                <a:latin typeface="Cambria" panose="02040503050406030204" pitchFamily="18" charset="0"/>
              </a:rPr>
              <a:t>)</a:t>
            </a:r>
          </a:p>
          <a:p>
            <a:pPr>
              <a:buNone/>
            </a:pPr>
            <a:r>
              <a:rPr lang="nb-NO" sz="4000" dirty="0" smtClean="0">
                <a:latin typeface="Cambria" panose="02040503050406030204" pitchFamily="18" charset="0"/>
              </a:rPr>
              <a:t>   </a:t>
            </a:r>
          </a:p>
          <a:p>
            <a:pPr>
              <a:buNone/>
            </a:pPr>
            <a:r>
              <a:rPr lang="nb-NO" sz="4000" dirty="0" smtClean="0">
                <a:latin typeface="Cambria" panose="02040503050406030204" pitchFamily="18" charset="0"/>
              </a:rPr>
              <a:t>   Multisenter</a:t>
            </a:r>
            <a:r>
              <a:rPr lang="nb-NO" sz="4000" dirty="0">
                <a:latin typeface="Cambria" panose="02040503050406030204" pitchFamily="18" charset="0"/>
              </a:rPr>
              <a:t>, non-</a:t>
            </a:r>
            <a:r>
              <a:rPr lang="nb-NO" sz="4000" dirty="0" err="1">
                <a:latin typeface="Cambria" panose="02040503050406030204" pitchFamily="18" charset="0"/>
              </a:rPr>
              <a:t>inferiority</a:t>
            </a:r>
            <a:r>
              <a:rPr lang="nb-NO" sz="4000" dirty="0">
                <a:latin typeface="Cambria" panose="02040503050406030204" pitchFamily="18" charset="0"/>
              </a:rPr>
              <a:t>, randomisert, penta-blindet, placebo-kontrollert studie</a:t>
            </a:r>
          </a:p>
          <a:p>
            <a:pPr>
              <a:buNone/>
            </a:pPr>
            <a:endParaRPr lang="nb-NO" sz="4000" dirty="0" smtClean="0">
              <a:latin typeface="Cambria" panose="02040503050406030204" pitchFamily="18" charset="0"/>
            </a:endParaRPr>
          </a:p>
          <a:p>
            <a:endParaRPr lang="nb-NO" dirty="0">
              <a:latin typeface="Cambria" panose="02040503050406030204" pitchFamily="18" charset="0"/>
            </a:endParaRPr>
          </a:p>
        </p:txBody>
      </p:sp>
      <p:pic>
        <p:nvPicPr>
          <p:cNvPr id="4" name="Bilde 3" descr="BorrSci logo.png"/>
          <p:cNvPicPr>
            <a:picLocks noChangeAspect="1"/>
          </p:cNvPicPr>
          <p:nvPr/>
        </p:nvPicPr>
        <p:blipFill>
          <a:blip r:embed="rId3" cstate="print"/>
          <a:stretch>
            <a:fillRect/>
          </a:stretch>
        </p:blipFill>
        <p:spPr>
          <a:xfrm>
            <a:off x="5682526" y="5013176"/>
            <a:ext cx="2808312" cy="1224136"/>
          </a:xfrm>
          <a:prstGeom prst="rect">
            <a:avLst/>
          </a:prstGeom>
        </p:spPr>
      </p:pic>
    </p:spTree>
    <p:extLst>
      <p:ext uri="{BB962C8B-B14F-4D97-AF65-F5344CB8AC3E}">
        <p14:creationId xmlns:p14="http://schemas.microsoft.com/office/powerpoint/2010/main" val="37554282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b="0" dirty="0" smtClean="0"/>
              <a:t>Norge: 13 flåttarter funnet </a:t>
            </a:r>
            <a:endParaRPr lang="nb-NO" sz="3600" b="0" dirty="0"/>
          </a:p>
        </p:txBody>
      </p:sp>
      <p:pic>
        <p:nvPicPr>
          <p:cNvPr id="5" name="Bilde 4" descr="Ixodes hexagonus_zeckenwetter.jpg"/>
          <p:cNvPicPr/>
          <p:nvPr/>
        </p:nvPicPr>
        <p:blipFill>
          <a:blip r:embed="rId3" cstate="print"/>
          <a:srcRect b="35075"/>
          <a:stretch>
            <a:fillRect/>
          </a:stretch>
        </p:blipFill>
        <p:spPr>
          <a:xfrm>
            <a:off x="4590819" y="3057315"/>
            <a:ext cx="905456" cy="942975"/>
          </a:xfrm>
          <a:prstGeom prst="rect">
            <a:avLst/>
          </a:prstGeom>
        </p:spPr>
      </p:pic>
      <p:pic>
        <p:nvPicPr>
          <p:cNvPr id="6" name="Bilde 5" descr="Ixodes trianguliceps.jpg"/>
          <p:cNvPicPr/>
          <p:nvPr/>
        </p:nvPicPr>
        <p:blipFill>
          <a:blip r:embed="rId4" cstate="print"/>
          <a:stretch>
            <a:fillRect/>
          </a:stretch>
        </p:blipFill>
        <p:spPr>
          <a:xfrm>
            <a:off x="4631439" y="1544211"/>
            <a:ext cx="694592" cy="899208"/>
          </a:xfrm>
          <a:prstGeom prst="rect">
            <a:avLst/>
          </a:prstGeom>
        </p:spPr>
      </p:pic>
      <p:pic>
        <p:nvPicPr>
          <p:cNvPr id="7" name="Bilde 6" descr="Ixodes arboricola.jpg"/>
          <p:cNvPicPr/>
          <p:nvPr/>
        </p:nvPicPr>
        <p:blipFill>
          <a:blip r:embed="rId5" cstate="print"/>
          <a:stretch>
            <a:fillRect/>
          </a:stretch>
        </p:blipFill>
        <p:spPr>
          <a:xfrm>
            <a:off x="6282722" y="1213745"/>
            <a:ext cx="978877" cy="795338"/>
          </a:xfrm>
          <a:prstGeom prst="rect">
            <a:avLst/>
          </a:prstGeom>
        </p:spPr>
      </p:pic>
      <p:pic>
        <p:nvPicPr>
          <p:cNvPr id="10" name="Bilde 9" descr="Ixodes caledonicus.gif"/>
          <p:cNvPicPr/>
          <p:nvPr/>
        </p:nvPicPr>
        <p:blipFill>
          <a:blip r:embed="rId6" cstate="print"/>
          <a:stretch>
            <a:fillRect/>
          </a:stretch>
        </p:blipFill>
        <p:spPr>
          <a:xfrm>
            <a:off x="1182085" y="3185279"/>
            <a:ext cx="386862" cy="687049"/>
          </a:xfrm>
          <a:prstGeom prst="rect">
            <a:avLst/>
          </a:prstGeom>
        </p:spPr>
      </p:pic>
      <p:pic>
        <p:nvPicPr>
          <p:cNvPr id="11" name="Bilde 10" descr="Ixodes lividus.gif"/>
          <p:cNvPicPr/>
          <p:nvPr/>
        </p:nvPicPr>
        <p:blipFill>
          <a:blip r:embed="rId7" cstate="print"/>
          <a:srcRect b="44353"/>
          <a:stretch>
            <a:fillRect/>
          </a:stretch>
        </p:blipFill>
        <p:spPr>
          <a:xfrm>
            <a:off x="2815059" y="3174196"/>
            <a:ext cx="756138" cy="678451"/>
          </a:xfrm>
          <a:prstGeom prst="rect">
            <a:avLst/>
          </a:prstGeom>
        </p:spPr>
      </p:pic>
      <p:pic>
        <p:nvPicPr>
          <p:cNvPr id="12" name="Bilde 11" descr="Ixodes uriae.jpg"/>
          <p:cNvPicPr/>
          <p:nvPr/>
        </p:nvPicPr>
        <p:blipFill>
          <a:blip r:embed="rId8" cstate="print"/>
          <a:stretch>
            <a:fillRect/>
          </a:stretch>
        </p:blipFill>
        <p:spPr>
          <a:xfrm>
            <a:off x="2415712" y="1290403"/>
            <a:ext cx="1345223" cy="971550"/>
          </a:xfrm>
          <a:prstGeom prst="rect">
            <a:avLst/>
          </a:prstGeom>
        </p:spPr>
      </p:pic>
      <p:pic>
        <p:nvPicPr>
          <p:cNvPr id="13" name="Bilde 12" descr="Rhipicephalus_sanguineus.jpg"/>
          <p:cNvPicPr/>
          <p:nvPr/>
        </p:nvPicPr>
        <p:blipFill>
          <a:blip r:embed="rId9" cstate="print"/>
          <a:stretch>
            <a:fillRect/>
          </a:stretch>
        </p:blipFill>
        <p:spPr>
          <a:xfrm>
            <a:off x="6819308" y="2569394"/>
            <a:ext cx="504848" cy="817157"/>
          </a:xfrm>
          <a:prstGeom prst="rect">
            <a:avLst/>
          </a:prstGeom>
        </p:spPr>
      </p:pic>
      <p:pic>
        <p:nvPicPr>
          <p:cNvPr id="14" name="Bilde 13" descr="Ixodes frontalis.jpg"/>
          <p:cNvPicPr/>
          <p:nvPr/>
        </p:nvPicPr>
        <p:blipFill>
          <a:blip r:embed="rId10" cstate="print"/>
          <a:stretch>
            <a:fillRect/>
          </a:stretch>
        </p:blipFill>
        <p:spPr>
          <a:xfrm>
            <a:off x="831576" y="4594679"/>
            <a:ext cx="910297" cy="739616"/>
          </a:xfrm>
          <a:prstGeom prst="rect">
            <a:avLst/>
          </a:prstGeom>
        </p:spPr>
      </p:pic>
      <p:pic>
        <p:nvPicPr>
          <p:cNvPr id="15" name="Bilde 14" descr="Carios vespertilionis (Blyborough Tick) previously Argas vespertilionis.jpg"/>
          <p:cNvPicPr/>
          <p:nvPr/>
        </p:nvPicPr>
        <p:blipFill>
          <a:blip r:embed="rId11" cstate="print"/>
          <a:stretch>
            <a:fillRect/>
          </a:stretch>
        </p:blipFill>
        <p:spPr>
          <a:xfrm>
            <a:off x="2691967" y="4421562"/>
            <a:ext cx="1002323" cy="1085850"/>
          </a:xfrm>
          <a:prstGeom prst="rect">
            <a:avLst/>
          </a:prstGeom>
        </p:spPr>
      </p:pic>
      <p:pic>
        <p:nvPicPr>
          <p:cNvPr id="16" name="Bilde 15" descr="Hyalomma_marginatum.jpg"/>
          <p:cNvPicPr/>
          <p:nvPr/>
        </p:nvPicPr>
        <p:blipFill>
          <a:blip r:embed="rId12" cstate="print"/>
          <a:stretch>
            <a:fillRect/>
          </a:stretch>
        </p:blipFill>
        <p:spPr>
          <a:xfrm>
            <a:off x="4498751" y="4580017"/>
            <a:ext cx="949569" cy="921204"/>
          </a:xfrm>
          <a:prstGeom prst="rect">
            <a:avLst/>
          </a:prstGeom>
        </p:spPr>
      </p:pic>
      <p:pic>
        <p:nvPicPr>
          <p:cNvPr id="17" name="Picture 2" descr="http://www.ixodes.ru/pic/hyalomma.jpg"/>
          <p:cNvPicPr>
            <a:picLocks noChangeAspect="1" noChangeArrowheads="1"/>
          </p:cNvPicPr>
          <p:nvPr/>
        </p:nvPicPr>
        <p:blipFill>
          <a:blip r:embed="rId13" cstate="print"/>
          <a:srcRect/>
          <a:stretch>
            <a:fillRect/>
          </a:stretch>
        </p:blipFill>
        <p:spPr bwMode="auto">
          <a:xfrm>
            <a:off x="6765815" y="4919261"/>
            <a:ext cx="969411" cy="704829"/>
          </a:xfrm>
          <a:prstGeom prst="rect">
            <a:avLst/>
          </a:prstGeom>
          <a:noFill/>
        </p:spPr>
      </p:pic>
      <p:pic>
        <p:nvPicPr>
          <p:cNvPr id="18" name="Bilde 17" descr="Dermacentor reticulatus_zeckenwetter.jpg"/>
          <p:cNvPicPr/>
          <p:nvPr/>
        </p:nvPicPr>
        <p:blipFill>
          <a:blip r:embed="rId14" cstate="print"/>
          <a:srcRect b="35448"/>
          <a:stretch>
            <a:fillRect/>
          </a:stretch>
        </p:blipFill>
        <p:spPr>
          <a:xfrm>
            <a:off x="6637345" y="3827962"/>
            <a:ext cx="624254" cy="646384"/>
          </a:xfrm>
          <a:prstGeom prst="rect">
            <a:avLst/>
          </a:prstGeom>
        </p:spPr>
      </p:pic>
      <p:pic>
        <p:nvPicPr>
          <p:cNvPr id="21" name="Plassholder for innhold 20"/>
          <p:cNvPicPr>
            <a:picLocks noGrp="1" noChangeAspect="1"/>
          </p:cNvPicPr>
          <p:nvPr>
            <p:ph idx="1"/>
          </p:nvPr>
        </p:nvPicPr>
        <p:blipFill>
          <a:blip r:embed="rId15" cstate="print">
            <a:extLst>
              <a:ext uri="{28A0092B-C50C-407E-A947-70E740481C1C}">
                <a14:useLocalDpi xmlns:a14="http://schemas.microsoft.com/office/drawing/2010/main" val="0"/>
              </a:ext>
            </a:extLst>
          </a:blip>
          <a:stretch>
            <a:fillRect/>
          </a:stretch>
        </p:blipFill>
        <p:spPr>
          <a:xfrm>
            <a:off x="755112" y="1412776"/>
            <a:ext cx="1091662" cy="1162640"/>
          </a:xfrm>
        </p:spPr>
      </p:pic>
      <p:sp>
        <p:nvSpPr>
          <p:cNvPr id="25" name="TekstSylinder 24"/>
          <p:cNvSpPr txBox="1"/>
          <p:nvPr/>
        </p:nvSpPr>
        <p:spPr>
          <a:xfrm>
            <a:off x="754973" y="2611651"/>
            <a:ext cx="1063503" cy="338554"/>
          </a:xfrm>
          <a:prstGeom prst="rect">
            <a:avLst/>
          </a:prstGeom>
          <a:noFill/>
        </p:spPr>
        <p:txBody>
          <a:bodyPr wrap="square" rtlCol="0">
            <a:spAutoFit/>
          </a:bodyPr>
          <a:lstStyle/>
          <a:p>
            <a:r>
              <a:rPr lang="nb-NO" sz="1600" i="1" dirty="0" smtClean="0">
                <a:latin typeface="+mn-lt"/>
              </a:rPr>
              <a:t>I. ricinus</a:t>
            </a:r>
          </a:p>
        </p:txBody>
      </p:sp>
      <p:sp>
        <p:nvSpPr>
          <p:cNvPr id="26" name="TekstSylinder 25"/>
          <p:cNvSpPr txBox="1"/>
          <p:nvPr/>
        </p:nvSpPr>
        <p:spPr>
          <a:xfrm>
            <a:off x="4412091" y="4011194"/>
            <a:ext cx="1262910" cy="338554"/>
          </a:xfrm>
          <a:prstGeom prst="rect">
            <a:avLst/>
          </a:prstGeom>
          <a:noFill/>
        </p:spPr>
        <p:txBody>
          <a:bodyPr wrap="square" rtlCol="0">
            <a:spAutoFit/>
          </a:bodyPr>
          <a:lstStyle/>
          <a:p>
            <a:r>
              <a:rPr lang="nb-NO" sz="1600" i="1" dirty="0">
                <a:latin typeface="+mn-lt"/>
              </a:rPr>
              <a:t>I</a:t>
            </a:r>
            <a:r>
              <a:rPr lang="nb-NO" sz="1600" i="1" dirty="0" smtClean="0">
                <a:latin typeface="+mn-lt"/>
              </a:rPr>
              <a:t>. </a:t>
            </a:r>
            <a:r>
              <a:rPr lang="nb-NO" sz="1600" i="1" dirty="0" err="1" smtClean="0">
                <a:latin typeface="+mn-lt"/>
              </a:rPr>
              <a:t>hexagonus</a:t>
            </a:r>
            <a:endParaRPr lang="nb-NO" sz="1600" i="1" dirty="0" smtClean="0">
              <a:latin typeface="+mn-lt"/>
            </a:endParaRPr>
          </a:p>
        </p:txBody>
      </p:sp>
      <p:sp>
        <p:nvSpPr>
          <p:cNvPr id="27" name="TekstSylinder 26"/>
          <p:cNvSpPr txBox="1"/>
          <p:nvPr/>
        </p:nvSpPr>
        <p:spPr>
          <a:xfrm>
            <a:off x="4262402" y="2465936"/>
            <a:ext cx="1462316" cy="338554"/>
          </a:xfrm>
          <a:prstGeom prst="rect">
            <a:avLst/>
          </a:prstGeom>
          <a:noFill/>
        </p:spPr>
        <p:txBody>
          <a:bodyPr wrap="square" rtlCol="0">
            <a:spAutoFit/>
          </a:bodyPr>
          <a:lstStyle/>
          <a:p>
            <a:r>
              <a:rPr lang="nb-NO" sz="1600" i="1" dirty="0" smtClean="0">
                <a:latin typeface="+mn-lt"/>
              </a:rPr>
              <a:t>I. </a:t>
            </a:r>
            <a:r>
              <a:rPr lang="nb-NO" sz="1600" i="1" dirty="0" err="1" smtClean="0">
                <a:latin typeface="+mn-lt"/>
              </a:rPr>
              <a:t>trianguliceps</a:t>
            </a:r>
            <a:endParaRPr lang="nb-NO" sz="1600" i="1" dirty="0" smtClean="0">
              <a:latin typeface="+mn-lt"/>
            </a:endParaRPr>
          </a:p>
        </p:txBody>
      </p:sp>
      <p:sp>
        <p:nvSpPr>
          <p:cNvPr id="28" name="TekstSylinder 27"/>
          <p:cNvSpPr txBox="1"/>
          <p:nvPr/>
        </p:nvSpPr>
        <p:spPr>
          <a:xfrm>
            <a:off x="6194185" y="2092676"/>
            <a:ext cx="1155951" cy="338554"/>
          </a:xfrm>
          <a:prstGeom prst="rect">
            <a:avLst/>
          </a:prstGeom>
          <a:noFill/>
        </p:spPr>
        <p:txBody>
          <a:bodyPr wrap="square" rtlCol="0">
            <a:spAutoFit/>
          </a:bodyPr>
          <a:lstStyle/>
          <a:p>
            <a:r>
              <a:rPr lang="nb-NO" sz="1600" i="1" dirty="0" smtClean="0">
                <a:latin typeface="+mn-lt"/>
              </a:rPr>
              <a:t>I. </a:t>
            </a:r>
            <a:r>
              <a:rPr lang="nb-NO" sz="1600" i="1" dirty="0" err="1" smtClean="0">
                <a:latin typeface="+mn-lt"/>
              </a:rPr>
              <a:t>aboricola</a:t>
            </a:r>
            <a:endParaRPr lang="nb-NO" sz="1600" i="1" dirty="0" smtClean="0">
              <a:latin typeface="+mn-lt"/>
            </a:endParaRPr>
          </a:p>
        </p:txBody>
      </p:sp>
      <p:sp>
        <p:nvSpPr>
          <p:cNvPr id="30" name="TekstSylinder 29"/>
          <p:cNvSpPr txBox="1"/>
          <p:nvPr/>
        </p:nvSpPr>
        <p:spPr>
          <a:xfrm>
            <a:off x="650334" y="3949523"/>
            <a:ext cx="1462316" cy="338554"/>
          </a:xfrm>
          <a:prstGeom prst="rect">
            <a:avLst/>
          </a:prstGeom>
          <a:noFill/>
        </p:spPr>
        <p:txBody>
          <a:bodyPr wrap="square" rtlCol="0">
            <a:spAutoFit/>
          </a:bodyPr>
          <a:lstStyle/>
          <a:p>
            <a:r>
              <a:rPr lang="nb-NO" sz="1600" i="1" dirty="0" smtClean="0">
                <a:latin typeface="+mn-lt"/>
              </a:rPr>
              <a:t>I. </a:t>
            </a:r>
            <a:r>
              <a:rPr lang="nb-NO" sz="1600" i="1" dirty="0" err="1" smtClean="0">
                <a:latin typeface="+mn-lt"/>
              </a:rPr>
              <a:t>Caledonicus</a:t>
            </a:r>
            <a:r>
              <a:rPr lang="nb-NO" sz="1600" i="1" dirty="0" smtClean="0">
                <a:latin typeface="+mn-lt"/>
              </a:rPr>
              <a:t> </a:t>
            </a:r>
          </a:p>
        </p:txBody>
      </p:sp>
      <p:sp>
        <p:nvSpPr>
          <p:cNvPr id="31" name="TekstSylinder 30"/>
          <p:cNvSpPr txBox="1"/>
          <p:nvPr/>
        </p:nvSpPr>
        <p:spPr>
          <a:xfrm>
            <a:off x="2513812" y="3949523"/>
            <a:ext cx="1393499" cy="338554"/>
          </a:xfrm>
          <a:prstGeom prst="rect">
            <a:avLst/>
          </a:prstGeom>
          <a:noFill/>
        </p:spPr>
        <p:txBody>
          <a:bodyPr wrap="square" rtlCol="0">
            <a:spAutoFit/>
          </a:bodyPr>
          <a:lstStyle/>
          <a:p>
            <a:r>
              <a:rPr lang="nb-NO" sz="1600" i="1" dirty="0" smtClean="0">
                <a:latin typeface="+mn-lt"/>
              </a:rPr>
              <a:t>I. </a:t>
            </a:r>
            <a:r>
              <a:rPr lang="nb-NO" sz="1600" i="1" dirty="0" err="1" smtClean="0">
                <a:latin typeface="+mn-lt"/>
              </a:rPr>
              <a:t>lividius</a:t>
            </a:r>
            <a:endParaRPr lang="nb-NO" sz="1600" i="1" dirty="0" smtClean="0">
              <a:latin typeface="+mn-lt"/>
            </a:endParaRPr>
          </a:p>
        </p:txBody>
      </p:sp>
      <p:sp>
        <p:nvSpPr>
          <p:cNvPr id="32" name="TekstSylinder 31"/>
          <p:cNvSpPr txBox="1"/>
          <p:nvPr/>
        </p:nvSpPr>
        <p:spPr>
          <a:xfrm>
            <a:off x="2468242" y="2300302"/>
            <a:ext cx="1240163" cy="338554"/>
          </a:xfrm>
          <a:prstGeom prst="rect">
            <a:avLst/>
          </a:prstGeom>
          <a:noFill/>
        </p:spPr>
        <p:txBody>
          <a:bodyPr wrap="square" rtlCol="0">
            <a:spAutoFit/>
          </a:bodyPr>
          <a:lstStyle/>
          <a:p>
            <a:r>
              <a:rPr lang="nb-NO" sz="1600" i="1" dirty="0" smtClean="0">
                <a:latin typeface="+mn-lt"/>
              </a:rPr>
              <a:t>I. </a:t>
            </a:r>
            <a:r>
              <a:rPr lang="nb-NO" sz="1600" i="1" dirty="0" err="1" smtClean="0">
                <a:latin typeface="+mn-lt"/>
              </a:rPr>
              <a:t>uriae</a:t>
            </a:r>
            <a:endParaRPr lang="nb-NO" sz="1600" i="1" dirty="0" smtClean="0">
              <a:latin typeface="+mn-lt"/>
            </a:endParaRPr>
          </a:p>
        </p:txBody>
      </p:sp>
      <p:sp>
        <p:nvSpPr>
          <p:cNvPr id="33" name="TekstSylinder 32"/>
          <p:cNvSpPr txBox="1"/>
          <p:nvPr/>
        </p:nvSpPr>
        <p:spPr>
          <a:xfrm>
            <a:off x="5998544" y="3344143"/>
            <a:ext cx="2362185" cy="338554"/>
          </a:xfrm>
          <a:prstGeom prst="rect">
            <a:avLst/>
          </a:prstGeom>
          <a:noFill/>
        </p:spPr>
        <p:txBody>
          <a:bodyPr wrap="square" rtlCol="0">
            <a:spAutoFit/>
          </a:bodyPr>
          <a:lstStyle/>
          <a:p>
            <a:r>
              <a:rPr lang="nb-NO" sz="1600" i="1" dirty="0" err="1" smtClean="0">
                <a:latin typeface="+mn-lt"/>
              </a:rPr>
              <a:t>Rhicicephalus</a:t>
            </a:r>
            <a:r>
              <a:rPr lang="nb-NO" sz="1600" i="1" dirty="0" smtClean="0">
                <a:latin typeface="+mn-lt"/>
              </a:rPr>
              <a:t> </a:t>
            </a:r>
            <a:r>
              <a:rPr lang="nb-NO" sz="1600" i="1" dirty="0" err="1" smtClean="0">
                <a:latin typeface="+mn-lt"/>
              </a:rPr>
              <a:t>sanguineus</a:t>
            </a:r>
            <a:endParaRPr lang="nb-NO" sz="1600" i="1" dirty="0" smtClean="0">
              <a:latin typeface="+mn-lt"/>
            </a:endParaRPr>
          </a:p>
        </p:txBody>
      </p:sp>
      <p:sp>
        <p:nvSpPr>
          <p:cNvPr id="34" name="TekstSylinder 33"/>
          <p:cNvSpPr txBox="1"/>
          <p:nvPr/>
        </p:nvSpPr>
        <p:spPr>
          <a:xfrm>
            <a:off x="754974" y="5507412"/>
            <a:ext cx="1357676" cy="338554"/>
          </a:xfrm>
          <a:prstGeom prst="rect">
            <a:avLst/>
          </a:prstGeom>
          <a:noFill/>
        </p:spPr>
        <p:txBody>
          <a:bodyPr wrap="square" rtlCol="0">
            <a:spAutoFit/>
          </a:bodyPr>
          <a:lstStyle/>
          <a:p>
            <a:r>
              <a:rPr lang="nb-NO" sz="1600" i="1" dirty="0" smtClean="0">
                <a:latin typeface="+mn-lt"/>
              </a:rPr>
              <a:t>I. </a:t>
            </a:r>
            <a:r>
              <a:rPr lang="nb-NO" sz="1600" i="1" dirty="0" err="1" smtClean="0">
                <a:latin typeface="+mn-lt"/>
              </a:rPr>
              <a:t>frontalis</a:t>
            </a:r>
            <a:endParaRPr lang="nb-NO" sz="1600" i="1" dirty="0" smtClean="0">
              <a:latin typeface="+mn-lt"/>
            </a:endParaRPr>
          </a:p>
        </p:txBody>
      </p:sp>
      <p:sp>
        <p:nvSpPr>
          <p:cNvPr id="35" name="TekstSylinder 34"/>
          <p:cNvSpPr txBox="1"/>
          <p:nvPr/>
        </p:nvSpPr>
        <p:spPr>
          <a:xfrm>
            <a:off x="2263295" y="5521348"/>
            <a:ext cx="1859667" cy="338554"/>
          </a:xfrm>
          <a:prstGeom prst="rect">
            <a:avLst/>
          </a:prstGeom>
          <a:noFill/>
        </p:spPr>
        <p:txBody>
          <a:bodyPr wrap="square" rtlCol="0">
            <a:spAutoFit/>
          </a:bodyPr>
          <a:lstStyle/>
          <a:p>
            <a:r>
              <a:rPr lang="nb-NO" sz="1600" i="1" dirty="0" smtClean="0">
                <a:latin typeface="+mn-lt"/>
              </a:rPr>
              <a:t>Argas </a:t>
            </a:r>
            <a:r>
              <a:rPr lang="nb-NO" sz="1600" i="1" dirty="0" err="1" smtClean="0">
                <a:latin typeface="+mn-lt"/>
              </a:rPr>
              <a:t>vespertilionis</a:t>
            </a:r>
            <a:endParaRPr lang="nb-NO" sz="1600" i="1" dirty="0" smtClean="0">
              <a:latin typeface="+mn-lt"/>
            </a:endParaRPr>
          </a:p>
        </p:txBody>
      </p:sp>
      <p:sp>
        <p:nvSpPr>
          <p:cNvPr id="36" name="TekstSylinder 35"/>
          <p:cNvSpPr txBox="1"/>
          <p:nvPr/>
        </p:nvSpPr>
        <p:spPr>
          <a:xfrm>
            <a:off x="4204630" y="5515083"/>
            <a:ext cx="2242803" cy="584775"/>
          </a:xfrm>
          <a:prstGeom prst="rect">
            <a:avLst/>
          </a:prstGeom>
          <a:noFill/>
        </p:spPr>
        <p:txBody>
          <a:bodyPr wrap="square" rtlCol="0">
            <a:spAutoFit/>
          </a:bodyPr>
          <a:lstStyle/>
          <a:p>
            <a:r>
              <a:rPr lang="nb-NO" sz="1600" i="1" dirty="0" err="1" smtClean="0">
                <a:latin typeface="+mn-lt"/>
              </a:rPr>
              <a:t>Hyalomma</a:t>
            </a:r>
            <a:r>
              <a:rPr lang="nb-NO" sz="1600" i="1" dirty="0" smtClean="0">
                <a:latin typeface="+mn-lt"/>
              </a:rPr>
              <a:t> </a:t>
            </a:r>
            <a:r>
              <a:rPr lang="nb-NO" sz="1600" i="1" dirty="0" err="1" smtClean="0">
                <a:latin typeface="+mn-lt"/>
              </a:rPr>
              <a:t>marginatum</a:t>
            </a:r>
            <a:r>
              <a:rPr lang="nb-NO" sz="1600" i="1" dirty="0" smtClean="0">
                <a:latin typeface="+mn-lt"/>
              </a:rPr>
              <a:t> </a:t>
            </a:r>
            <a:r>
              <a:rPr lang="nb-NO" sz="1600" i="1" dirty="0" err="1" smtClean="0">
                <a:latin typeface="+mn-lt"/>
              </a:rPr>
              <a:t>marginatum</a:t>
            </a:r>
            <a:endParaRPr lang="nb-NO" sz="1600" i="1" dirty="0" smtClean="0">
              <a:latin typeface="+mn-lt"/>
            </a:endParaRPr>
          </a:p>
        </p:txBody>
      </p:sp>
      <p:sp>
        <p:nvSpPr>
          <p:cNvPr id="37" name="TekstSylinder 36"/>
          <p:cNvSpPr txBox="1"/>
          <p:nvPr/>
        </p:nvSpPr>
        <p:spPr>
          <a:xfrm>
            <a:off x="6098841" y="4495675"/>
            <a:ext cx="1701261" cy="338554"/>
          </a:xfrm>
          <a:prstGeom prst="rect">
            <a:avLst/>
          </a:prstGeom>
          <a:noFill/>
        </p:spPr>
        <p:txBody>
          <a:bodyPr wrap="square" rtlCol="0">
            <a:spAutoFit/>
          </a:bodyPr>
          <a:lstStyle/>
          <a:p>
            <a:r>
              <a:rPr lang="nb-NO" sz="1600" i="1" dirty="0" err="1" smtClean="0">
                <a:latin typeface="+mn-lt"/>
              </a:rPr>
              <a:t>Dermacentor</a:t>
            </a:r>
            <a:r>
              <a:rPr lang="nb-NO" sz="1600" i="1" dirty="0" smtClean="0">
                <a:latin typeface="+mn-lt"/>
              </a:rPr>
              <a:t> </a:t>
            </a:r>
            <a:r>
              <a:rPr lang="nb-NO" sz="1600" i="1" dirty="0" err="1" smtClean="0">
                <a:latin typeface="+mn-lt"/>
              </a:rPr>
              <a:t>spp</a:t>
            </a:r>
            <a:r>
              <a:rPr lang="nb-NO" sz="1600" i="1" dirty="0" smtClean="0">
                <a:latin typeface="+mn-lt"/>
              </a:rPr>
              <a:t>.</a:t>
            </a:r>
          </a:p>
        </p:txBody>
      </p:sp>
      <p:sp>
        <p:nvSpPr>
          <p:cNvPr id="38" name="TekstSylinder 37"/>
          <p:cNvSpPr txBox="1"/>
          <p:nvPr/>
        </p:nvSpPr>
        <p:spPr>
          <a:xfrm>
            <a:off x="6472127" y="5624089"/>
            <a:ext cx="1756018" cy="338554"/>
          </a:xfrm>
          <a:prstGeom prst="rect">
            <a:avLst/>
          </a:prstGeom>
          <a:noFill/>
        </p:spPr>
        <p:txBody>
          <a:bodyPr wrap="square" rtlCol="0">
            <a:spAutoFit/>
          </a:bodyPr>
          <a:lstStyle/>
          <a:p>
            <a:r>
              <a:rPr lang="nb-NO" sz="1600" i="1" dirty="0" err="1" smtClean="0">
                <a:latin typeface="+mn-lt"/>
              </a:rPr>
              <a:t>Hyalomma</a:t>
            </a:r>
            <a:r>
              <a:rPr lang="nb-NO" sz="1600" i="1" dirty="0" smtClean="0">
                <a:latin typeface="+mn-lt"/>
              </a:rPr>
              <a:t> </a:t>
            </a:r>
            <a:r>
              <a:rPr lang="nb-NO" sz="1600" i="1" dirty="0" err="1" smtClean="0">
                <a:latin typeface="+mn-lt"/>
              </a:rPr>
              <a:t>rufipes</a:t>
            </a:r>
            <a:endParaRPr lang="nb-NO" sz="1600" i="1" dirty="0" smtClean="0">
              <a:latin typeface="+mn-lt"/>
            </a:endParaRPr>
          </a:p>
        </p:txBody>
      </p:sp>
      <p:pic>
        <p:nvPicPr>
          <p:cNvPr id="29" name="Plassholder for innhold 19" descr="logoNORpayoff.jpg"/>
          <p:cNvPicPr>
            <a:picLocks noChangeAspect="1"/>
          </p:cNvPicPr>
          <p:nvPr/>
        </p:nvPicPr>
        <p:blipFill>
          <a:blip r:embed="rId16" cstate="print"/>
          <a:stretch>
            <a:fillRect/>
          </a:stretch>
        </p:blipFill>
        <p:spPr>
          <a:xfrm>
            <a:off x="8228145" y="6216662"/>
            <a:ext cx="915862" cy="641338"/>
          </a:xfrm>
          <a:prstGeom prst="rect">
            <a:avLst/>
          </a:prstGeom>
        </p:spPr>
      </p:pic>
    </p:spTree>
    <p:extLst>
      <p:ext uri="{BB962C8B-B14F-4D97-AF65-F5344CB8AC3E}">
        <p14:creationId xmlns:p14="http://schemas.microsoft.com/office/powerpoint/2010/main" val="188933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4800" dirty="0" smtClean="0"/>
              <a:t>Hovedmål WP 2</a:t>
            </a:r>
            <a:r>
              <a:rPr lang="nb-NO" dirty="0" smtClean="0"/>
              <a:t>	</a:t>
            </a:r>
            <a:endParaRPr lang="nb-NO" dirty="0"/>
          </a:p>
        </p:txBody>
      </p:sp>
      <p:sp>
        <p:nvSpPr>
          <p:cNvPr id="3" name="Plassholder for innhold 2"/>
          <p:cNvSpPr>
            <a:spLocks noGrp="1"/>
          </p:cNvSpPr>
          <p:nvPr>
            <p:ph idx="1"/>
          </p:nvPr>
        </p:nvSpPr>
        <p:spPr>
          <a:xfrm>
            <a:off x="323528" y="1600204"/>
            <a:ext cx="8640960" cy="4525963"/>
          </a:xfrm>
        </p:spPr>
        <p:txBody>
          <a:bodyPr/>
          <a:lstStyle/>
          <a:p>
            <a:pPr>
              <a:buNone/>
            </a:pPr>
            <a:r>
              <a:rPr lang="nb-NO" dirty="0" smtClean="0"/>
              <a:t>    </a:t>
            </a:r>
            <a:r>
              <a:rPr lang="nb-NO" sz="3600" dirty="0" smtClean="0"/>
              <a:t>Er doksysyklin </a:t>
            </a:r>
            <a:r>
              <a:rPr lang="nb-NO" sz="3600" dirty="0"/>
              <a:t>behandling </a:t>
            </a:r>
            <a:r>
              <a:rPr lang="nb-NO" sz="3600" dirty="0" smtClean="0"/>
              <a:t>i 2 </a:t>
            </a:r>
            <a:r>
              <a:rPr lang="nb-NO" sz="3600" dirty="0"/>
              <a:t>uker minst </a:t>
            </a:r>
            <a:r>
              <a:rPr lang="nb-NO" sz="3600" dirty="0" smtClean="0"/>
              <a:t>like effektivt som behandling i 6 uker ved </a:t>
            </a:r>
            <a:r>
              <a:rPr lang="nb-NO" sz="3600" dirty="0" err="1" smtClean="0"/>
              <a:t>Lyme</a:t>
            </a:r>
            <a:r>
              <a:rPr lang="nb-NO" sz="3600" dirty="0" smtClean="0"/>
              <a:t> Nevroborreliose?</a:t>
            </a:r>
            <a:endParaRPr lang="nb-NO" sz="3600" dirty="0"/>
          </a:p>
        </p:txBody>
      </p:sp>
      <p:pic>
        <p:nvPicPr>
          <p:cNvPr id="4" name="Bilde 3" descr="BorrSci logo.png"/>
          <p:cNvPicPr>
            <a:picLocks noChangeAspect="1"/>
          </p:cNvPicPr>
          <p:nvPr/>
        </p:nvPicPr>
        <p:blipFill>
          <a:blip r:embed="rId3" cstate="print"/>
          <a:stretch>
            <a:fillRect/>
          </a:stretch>
        </p:blipFill>
        <p:spPr>
          <a:xfrm>
            <a:off x="5220074" y="4509120"/>
            <a:ext cx="3230537" cy="1512168"/>
          </a:xfrm>
          <a:prstGeom prst="rect">
            <a:avLst/>
          </a:prstGeom>
        </p:spPr>
      </p:pic>
    </p:spTree>
    <p:extLst>
      <p:ext uri="{BB962C8B-B14F-4D97-AF65-F5344CB8AC3E}">
        <p14:creationId xmlns:p14="http://schemas.microsoft.com/office/powerpoint/2010/main" val="14411350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39552" y="0"/>
            <a:ext cx="8229600" cy="1143000"/>
          </a:xfrm>
        </p:spPr>
        <p:txBody>
          <a:bodyPr/>
          <a:lstStyle/>
          <a:p>
            <a:r>
              <a:rPr lang="nb-NO" dirty="0" smtClean="0"/>
              <a:t>Det er ikke vanskelig å inkludere!</a:t>
            </a:r>
            <a:endParaRPr lang="nb-NO" dirty="0"/>
          </a:p>
        </p:txBody>
      </p:sp>
      <p:pic>
        <p:nvPicPr>
          <p:cNvPr id="3075" name="Picture 3" descr="\\sikt.sykehuspartner.no\Data\SSHF\Krs\brukere\aaslor\My Pictures\uten navn1.png"/>
          <p:cNvPicPr>
            <a:picLocks noChangeAspect="1" noChangeArrowheads="1"/>
          </p:cNvPicPr>
          <p:nvPr/>
        </p:nvPicPr>
        <p:blipFill>
          <a:blip r:embed="rId3" cstate="print"/>
          <a:srcRect/>
          <a:stretch>
            <a:fillRect/>
          </a:stretch>
        </p:blipFill>
        <p:spPr bwMode="auto">
          <a:xfrm>
            <a:off x="251520" y="1819945"/>
            <a:ext cx="3105468" cy="2277343"/>
          </a:xfrm>
          <a:prstGeom prst="rect">
            <a:avLst/>
          </a:prstGeom>
          <a:noFill/>
        </p:spPr>
      </p:pic>
      <p:pic>
        <p:nvPicPr>
          <p:cNvPr id="3076" name="Picture 4" descr="\\sikt.sykehuspartner.no\Data\SSHF\Krs\brukere\aaslor\My Pictures\imagesX8NKI8J5.jpg"/>
          <p:cNvPicPr>
            <a:picLocks noChangeAspect="1" noChangeArrowheads="1"/>
          </p:cNvPicPr>
          <p:nvPr/>
        </p:nvPicPr>
        <p:blipFill>
          <a:blip r:embed="rId4" cstate="print"/>
          <a:srcRect b="15817"/>
          <a:stretch>
            <a:fillRect/>
          </a:stretch>
        </p:blipFill>
        <p:spPr bwMode="auto">
          <a:xfrm>
            <a:off x="4889786" y="1849148"/>
            <a:ext cx="2850566" cy="4724382"/>
          </a:xfrm>
          <a:prstGeom prst="rect">
            <a:avLst/>
          </a:prstGeom>
          <a:noFill/>
        </p:spPr>
      </p:pic>
      <p:sp>
        <p:nvSpPr>
          <p:cNvPr id="18" name="Pil høyre 17"/>
          <p:cNvSpPr/>
          <p:nvPr/>
        </p:nvSpPr>
        <p:spPr>
          <a:xfrm>
            <a:off x="3694056" y="3261493"/>
            <a:ext cx="742235" cy="5243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a:solidFill>
                <a:prstClr val="white"/>
              </a:solidFill>
            </a:endParaRPr>
          </a:p>
        </p:txBody>
      </p:sp>
      <p:pic>
        <p:nvPicPr>
          <p:cNvPr id="25" name="Picture 2" descr="C:\Users\aaslor\Desktop\Hjerneåret 2015\BILDER\FullSizeRender16.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43000"/>
                    </a14:imgEffect>
                    <a14:imgEffect>
                      <a14:brightnessContrast contrast="54000"/>
                    </a14:imgEffect>
                  </a14:imgLayer>
                </a14:imgProps>
              </a:ext>
            </a:extLst>
          </a:blip>
          <a:srcRect l="16667" t="22267" r="30246" b="15019"/>
          <a:stretch/>
        </p:blipFill>
        <p:spPr bwMode="auto">
          <a:xfrm>
            <a:off x="899592" y="4249113"/>
            <a:ext cx="1536971" cy="2420888"/>
          </a:xfrm>
          <a:prstGeom prst="rect">
            <a:avLst/>
          </a:prstGeom>
          <a:ln w="19050">
            <a:solidFill>
              <a:schemeClr val="accent1"/>
            </a:solidFill>
          </a:ln>
          <a:effectLst>
            <a:outerShdw blurRad="292100" dist="139700" dir="2700000" algn="tl" rotWithShape="0">
              <a:srgbClr val="333333">
                <a:alpha val="65000"/>
              </a:srgbClr>
            </a:outerShdw>
          </a:effectLst>
        </p:spPr>
      </p:pic>
      <p:sp>
        <p:nvSpPr>
          <p:cNvPr id="26" name="TekstSylinder 25"/>
          <p:cNvSpPr txBox="1"/>
          <p:nvPr/>
        </p:nvSpPr>
        <p:spPr>
          <a:xfrm>
            <a:off x="371896" y="6381328"/>
            <a:ext cx="2183879" cy="261610"/>
          </a:xfrm>
          <a:prstGeom prst="rect">
            <a:avLst/>
          </a:prstGeom>
          <a:noFill/>
        </p:spPr>
        <p:txBody>
          <a:bodyPr wrap="square" rtlCol="0">
            <a:spAutoFit/>
          </a:bodyPr>
          <a:lstStyle/>
          <a:p>
            <a:pPr fontAlgn="auto">
              <a:spcBef>
                <a:spcPts val="0"/>
              </a:spcBef>
              <a:spcAft>
                <a:spcPts val="0"/>
              </a:spcAft>
            </a:pPr>
            <a:r>
              <a:rPr lang="nb-NO" sz="1100" b="1" dirty="0" smtClean="0">
                <a:solidFill>
                  <a:prstClr val="black"/>
                </a:solidFill>
                <a:latin typeface="Calibri"/>
              </a:rPr>
              <a:t>Ekstra glass 2-10ml</a:t>
            </a:r>
            <a:endParaRPr lang="nb-NO" sz="1100" b="1" dirty="0">
              <a:solidFill>
                <a:prstClr val="black"/>
              </a:solidFill>
              <a:latin typeface="Calibri"/>
            </a:endParaRPr>
          </a:p>
        </p:txBody>
      </p:sp>
      <p:sp>
        <p:nvSpPr>
          <p:cNvPr id="4" name="Rektangel 3"/>
          <p:cNvSpPr/>
          <p:nvPr/>
        </p:nvSpPr>
        <p:spPr>
          <a:xfrm>
            <a:off x="2771801" y="1628800"/>
            <a:ext cx="2132544" cy="1296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Ellipse 5"/>
          <p:cNvSpPr/>
          <p:nvPr/>
        </p:nvSpPr>
        <p:spPr>
          <a:xfrm>
            <a:off x="3176152" y="2787318"/>
            <a:ext cx="332345" cy="3116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p:cNvSpPr/>
          <p:nvPr/>
        </p:nvSpPr>
        <p:spPr>
          <a:xfrm>
            <a:off x="5436096" y="3419484"/>
            <a:ext cx="166172" cy="1558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Ellipse 26"/>
          <p:cNvSpPr/>
          <p:nvPr/>
        </p:nvSpPr>
        <p:spPr>
          <a:xfrm>
            <a:off x="5685354" y="3706242"/>
            <a:ext cx="57591" cy="796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Ellipse 30"/>
          <p:cNvSpPr/>
          <p:nvPr/>
        </p:nvSpPr>
        <p:spPr>
          <a:xfrm>
            <a:off x="5602268" y="3576331"/>
            <a:ext cx="83086" cy="12991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Sky 6"/>
          <p:cNvSpPr/>
          <p:nvPr/>
        </p:nvSpPr>
        <p:spPr>
          <a:xfrm>
            <a:off x="4436292" y="1370673"/>
            <a:ext cx="3007719" cy="217417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TekstSylinder 19"/>
          <p:cNvSpPr txBox="1"/>
          <p:nvPr/>
        </p:nvSpPr>
        <p:spPr>
          <a:xfrm>
            <a:off x="4644008" y="1819945"/>
            <a:ext cx="2550632" cy="923330"/>
          </a:xfrm>
          <a:prstGeom prst="rect">
            <a:avLst/>
          </a:prstGeom>
          <a:noFill/>
          <a:ln>
            <a:noFill/>
          </a:ln>
        </p:spPr>
        <p:txBody>
          <a:bodyPr wrap="square" rtlCol="0">
            <a:spAutoFit/>
          </a:bodyPr>
          <a:lstStyle/>
          <a:p>
            <a:pPr algn="ctr" fontAlgn="auto">
              <a:spcBef>
                <a:spcPts val="0"/>
              </a:spcBef>
              <a:spcAft>
                <a:spcPts val="0"/>
              </a:spcAft>
            </a:pPr>
            <a:r>
              <a:rPr lang="nb-NO" dirty="0" smtClean="0">
                <a:solidFill>
                  <a:prstClr val="black"/>
                </a:solidFill>
              </a:rPr>
              <a:t>Det er mistanke om LNB!</a:t>
            </a:r>
          </a:p>
          <a:p>
            <a:pPr algn="ctr" fontAlgn="auto">
              <a:spcBef>
                <a:spcPts val="0"/>
              </a:spcBef>
              <a:spcAft>
                <a:spcPts val="0"/>
              </a:spcAft>
            </a:pPr>
            <a:r>
              <a:rPr lang="nb-NO" dirty="0" smtClean="0">
                <a:solidFill>
                  <a:prstClr val="black"/>
                </a:solidFill>
              </a:rPr>
              <a:t>Jeg tar et </a:t>
            </a:r>
            <a:r>
              <a:rPr lang="nb-NO" b="1" dirty="0" smtClean="0">
                <a:solidFill>
                  <a:prstClr val="black"/>
                </a:solidFill>
              </a:rPr>
              <a:t>ekstra glass</a:t>
            </a:r>
          </a:p>
        </p:txBody>
      </p:sp>
      <p:pic>
        <p:nvPicPr>
          <p:cNvPr id="2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980" t="34261" r="23724" b="23935"/>
          <a:stretch/>
        </p:blipFill>
        <p:spPr bwMode="auto">
          <a:xfrm>
            <a:off x="5730584" y="2824516"/>
            <a:ext cx="497244" cy="332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Sylinder 9"/>
          <p:cNvSpPr txBox="1"/>
          <p:nvPr/>
        </p:nvSpPr>
        <p:spPr>
          <a:xfrm>
            <a:off x="2846256" y="1078285"/>
            <a:ext cx="1077672" cy="584775"/>
          </a:xfrm>
          <a:prstGeom prst="rect">
            <a:avLst/>
          </a:prstGeom>
          <a:noFill/>
        </p:spPr>
        <p:txBody>
          <a:bodyPr wrap="square" rtlCol="0">
            <a:spAutoFit/>
          </a:bodyPr>
          <a:lstStyle/>
          <a:p>
            <a:r>
              <a:rPr lang="nb-NO" sz="3200" b="1" dirty="0" smtClean="0">
                <a:solidFill>
                  <a:srgbClr val="C00000"/>
                </a:solidFill>
                <a:latin typeface="+mn-lt"/>
              </a:rPr>
              <a:t>1.</a:t>
            </a:r>
            <a:endParaRPr lang="nb-NO" sz="3200" b="1" dirty="0">
              <a:solidFill>
                <a:srgbClr val="C00000"/>
              </a:solidFill>
              <a:latin typeface="+mn-lt"/>
            </a:endParaRPr>
          </a:p>
        </p:txBody>
      </p:sp>
      <p:sp>
        <p:nvSpPr>
          <p:cNvPr id="17" name="TekstSylinder 16"/>
          <p:cNvSpPr txBox="1"/>
          <p:nvPr/>
        </p:nvSpPr>
        <p:spPr>
          <a:xfrm>
            <a:off x="5940152" y="6302245"/>
            <a:ext cx="1548551" cy="216024"/>
          </a:xfrm>
          <a:prstGeom prst="rect">
            <a:avLst/>
          </a:prstGeom>
          <a:noFill/>
        </p:spPr>
        <p:txBody>
          <a:bodyPr wrap="square" rtlCol="0">
            <a:spAutoFit/>
          </a:bodyPr>
          <a:lstStyle/>
          <a:p>
            <a:r>
              <a:rPr lang="nb-NO" sz="800" dirty="0" err="1" smtClean="0">
                <a:latin typeface="+mn-lt"/>
              </a:rPr>
              <a:t>Tegnehanne.no</a:t>
            </a:r>
            <a:endParaRPr lang="nb-NO" sz="800" dirty="0">
              <a:latin typeface="+mn-lt"/>
            </a:endParaRPr>
          </a:p>
        </p:txBody>
      </p:sp>
    </p:spTree>
    <p:extLst>
      <p:ext uri="{BB962C8B-B14F-4D97-AF65-F5344CB8AC3E}">
        <p14:creationId xmlns:p14="http://schemas.microsoft.com/office/powerpoint/2010/main" val="21416330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4"/>
          <p:cNvSpPr>
            <a:spLocks noGrp="1"/>
          </p:cNvSpPr>
          <p:nvPr>
            <p:ph type="sldNum" sz="quarter" idx="12"/>
          </p:nvPr>
        </p:nvSpPr>
        <p:spPr/>
        <p:txBody>
          <a:bodyPr/>
          <a:lstStyle/>
          <a:p>
            <a:fld id="{7A6B2D5D-132D-4B3C-8AB8-CA4FE993593B}" type="slidenum">
              <a:rPr lang="nb-NO" smtClean="0">
                <a:solidFill>
                  <a:prstClr val="black">
                    <a:tint val="75000"/>
                  </a:prstClr>
                </a:solidFill>
              </a:rPr>
              <a:pPr/>
              <a:t>42</a:t>
            </a:fld>
            <a:endParaRPr lang="nb-NO">
              <a:solidFill>
                <a:prstClr val="black">
                  <a:tint val="75000"/>
                </a:prstClr>
              </a:solidFill>
            </a:endParaRPr>
          </a:p>
        </p:txBody>
      </p:sp>
      <p:grpSp>
        <p:nvGrpSpPr>
          <p:cNvPr id="3" name="Gruppe 9"/>
          <p:cNvGrpSpPr/>
          <p:nvPr/>
        </p:nvGrpSpPr>
        <p:grpSpPr>
          <a:xfrm>
            <a:off x="5220072" y="981536"/>
            <a:ext cx="3384376" cy="2688258"/>
            <a:chOff x="323528" y="2636871"/>
            <a:chExt cx="5760640" cy="4488499"/>
          </a:xfrm>
        </p:grpSpPr>
        <p:pic>
          <p:nvPicPr>
            <p:cNvPr id="1026" name="Picture 2" descr="\\sikt.sykehuspartner.no\Data\SSHF\Krs\brukere\aaslor\My Pictures\imagesV75ZQ7I1.jpg"/>
            <p:cNvPicPr>
              <a:picLocks noChangeAspect="1" noChangeArrowheads="1"/>
            </p:cNvPicPr>
            <p:nvPr/>
          </p:nvPicPr>
          <p:blipFill>
            <a:blip r:embed="rId2" cstate="print"/>
            <a:srcRect/>
            <a:stretch>
              <a:fillRect/>
            </a:stretch>
          </p:blipFill>
          <p:spPr bwMode="auto">
            <a:xfrm>
              <a:off x="323528" y="2636871"/>
              <a:ext cx="5760640" cy="4488499"/>
            </a:xfrm>
            <a:prstGeom prst="rect">
              <a:avLst/>
            </a:prstGeom>
            <a:noFill/>
          </p:spPr>
        </p:pic>
        <p:sp>
          <p:nvSpPr>
            <p:cNvPr id="9" name="TekstSylinder 8"/>
            <p:cNvSpPr txBox="1"/>
            <p:nvPr/>
          </p:nvSpPr>
          <p:spPr>
            <a:xfrm>
              <a:off x="1583999" y="3573016"/>
              <a:ext cx="539998" cy="1541655"/>
            </a:xfrm>
            <a:prstGeom prst="rect">
              <a:avLst/>
            </a:prstGeom>
            <a:solidFill>
              <a:schemeClr val="bg1"/>
            </a:solidFill>
            <a:ln>
              <a:solidFill>
                <a:schemeClr val="bg1"/>
              </a:solidFill>
            </a:ln>
          </p:spPr>
          <p:txBody>
            <a:bodyPr wrap="square" rtlCol="0">
              <a:spAutoFit/>
            </a:bodyPr>
            <a:lstStyle/>
            <a:p>
              <a:pPr fontAlgn="auto">
                <a:spcBef>
                  <a:spcPts val="0"/>
                </a:spcBef>
                <a:spcAft>
                  <a:spcPts val="0"/>
                </a:spcAft>
              </a:pPr>
              <a:r>
                <a:rPr lang="nb-NO" sz="600" dirty="0" smtClean="0">
                  <a:solidFill>
                    <a:prstClr val="black"/>
                  </a:solidFill>
                  <a:latin typeface="Calibri"/>
                </a:rPr>
                <a:t>Invitasjon til forskningsprosjekt….</a:t>
              </a:r>
              <a:endParaRPr lang="nb-NO" sz="600" dirty="0">
                <a:solidFill>
                  <a:prstClr val="black"/>
                </a:solidFill>
                <a:latin typeface="Calibri"/>
              </a:endParaRPr>
            </a:p>
          </p:txBody>
        </p:sp>
      </p:grpSp>
      <p:pic>
        <p:nvPicPr>
          <p:cNvPr id="3074" name="Picture 2"/>
          <p:cNvPicPr>
            <a:picLocks noChangeAspect="1" noChangeArrowheads="1"/>
          </p:cNvPicPr>
          <p:nvPr/>
        </p:nvPicPr>
        <p:blipFill>
          <a:blip r:embed="rId3" cstate="print"/>
          <a:srcRect l="25455" t="21010" r="28182" b="7879"/>
          <a:stretch>
            <a:fillRect/>
          </a:stretch>
        </p:blipFill>
        <p:spPr bwMode="auto">
          <a:xfrm>
            <a:off x="6107950" y="2583085"/>
            <a:ext cx="3026813" cy="2611368"/>
          </a:xfrm>
          <a:prstGeom prst="rect">
            <a:avLst/>
          </a:prstGeom>
          <a:noFill/>
          <a:ln w="9525">
            <a:noFill/>
            <a:miter lim="800000"/>
            <a:headEnd/>
            <a:tailEnd/>
          </a:ln>
        </p:spPr>
      </p:pic>
      <p:pic>
        <p:nvPicPr>
          <p:cNvPr id="3076" name="Picture 4" descr="\\sikt.sykehuspartner.no\Data\SSHF\Krs\brukere\aaslor\My Pictures\imagesX8NKI8J5.jpg"/>
          <p:cNvPicPr>
            <a:picLocks noChangeAspect="1" noChangeArrowheads="1"/>
          </p:cNvPicPr>
          <p:nvPr/>
        </p:nvPicPr>
        <p:blipFill>
          <a:blip r:embed="rId4" cstate="print"/>
          <a:srcRect b="15817"/>
          <a:stretch>
            <a:fillRect/>
          </a:stretch>
        </p:blipFill>
        <p:spPr bwMode="auto">
          <a:xfrm>
            <a:off x="1235304" y="981536"/>
            <a:ext cx="3072994" cy="5093023"/>
          </a:xfrm>
          <a:prstGeom prst="rect">
            <a:avLst/>
          </a:prstGeom>
          <a:noFill/>
        </p:spPr>
      </p:pic>
      <p:sp>
        <p:nvSpPr>
          <p:cNvPr id="23" name="Pil høyre 22"/>
          <p:cNvSpPr/>
          <p:nvPr/>
        </p:nvSpPr>
        <p:spPr>
          <a:xfrm>
            <a:off x="4308298" y="2583085"/>
            <a:ext cx="623742" cy="701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a:solidFill>
                <a:prstClr val="white"/>
              </a:solidFill>
            </a:endParaRPr>
          </a:p>
        </p:txBody>
      </p:sp>
      <p:sp>
        <p:nvSpPr>
          <p:cNvPr id="22" name="Frihåndsform 21"/>
          <p:cNvSpPr/>
          <p:nvPr/>
        </p:nvSpPr>
        <p:spPr>
          <a:xfrm>
            <a:off x="6949568" y="752797"/>
            <a:ext cx="953118" cy="858229"/>
          </a:xfrm>
          <a:custGeom>
            <a:avLst/>
            <a:gdLst>
              <a:gd name="connsiteX0" fmla="*/ 230399 w 953118"/>
              <a:gd name="connsiteY0" fmla="*/ 319570 h 858229"/>
              <a:gd name="connsiteX1" fmla="*/ 247984 w 953118"/>
              <a:gd name="connsiteY1" fmla="*/ 249231 h 858229"/>
              <a:gd name="connsiteX2" fmla="*/ 300738 w 953118"/>
              <a:gd name="connsiteY2" fmla="*/ 266816 h 858229"/>
              <a:gd name="connsiteX3" fmla="*/ 371076 w 953118"/>
              <a:gd name="connsiteY3" fmla="*/ 319570 h 858229"/>
              <a:gd name="connsiteX4" fmla="*/ 757938 w 953118"/>
              <a:gd name="connsiteY4" fmla="*/ 530585 h 858229"/>
              <a:gd name="connsiteX5" fmla="*/ 810692 w 953118"/>
              <a:gd name="connsiteY5" fmla="*/ 548170 h 858229"/>
              <a:gd name="connsiteX6" fmla="*/ 916199 w 953118"/>
              <a:gd name="connsiteY6" fmla="*/ 688847 h 858229"/>
              <a:gd name="connsiteX7" fmla="*/ 951369 w 953118"/>
              <a:gd name="connsiteY7" fmla="*/ 776770 h 858229"/>
              <a:gd name="connsiteX8" fmla="*/ 933784 w 953118"/>
              <a:gd name="connsiteY8" fmla="*/ 847108 h 858229"/>
              <a:gd name="connsiteX9" fmla="*/ 881030 w 953118"/>
              <a:gd name="connsiteY9" fmla="*/ 829523 h 858229"/>
              <a:gd name="connsiteX10" fmla="*/ 775522 w 953118"/>
              <a:gd name="connsiteY10" fmla="*/ 741600 h 858229"/>
              <a:gd name="connsiteX11" fmla="*/ 740353 w 953118"/>
              <a:gd name="connsiteY11" fmla="*/ 671262 h 858229"/>
              <a:gd name="connsiteX12" fmla="*/ 722769 w 953118"/>
              <a:gd name="connsiteY12" fmla="*/ 618508 h 858229"/>
              <a:gd name="connsiteX13" fmla="*/ 617261 w 953118"/>
              <a:gd name="connsiteY13" fmla="*/ 583339 h 858229"/>
              <a:gd name="connsiteX14" fmla="*/ 564507 w 953118"/>
              <a:gd name="connsiteY14" fmla="*/ 565754 h 858229"/>
              <a:gd name="connsiteX15" fmla="*/ 546922 w 953118"/>
              <a:gd name="connsiteY15" fmla="*/ 460247 h 858229"/>
              <a:gd name="connsiteX16" fmla="*/ 582092 w 953118"/>
              <a:gd name="connsiteY16" fmla="*/ 495416 h 858229"/>
              <a:gd name="connsiteX17" fmla="*/ 476584 w 953118"/>
              <a:gd name="connsiteY17" fmla="*/ 583339 h 858229"/>
              <a:gd name="connsiteX18" fmla="*/ 458999 w 953118"/>
              <a:gd name="connsiteY18" fmla="*/ 530585 h 858229"/>
              <a:gd name="connsiteX19" fmla="*/ 423830 w 953118"/>
              <a:gd name="connsiteY19" fmla="*/ 583339 h 858229"/>
              <a:gd name="connsiteX20" fmla="*/ 318322 w 953118"/>
              <a:gd name="connsiteY20" fmla="*/ 636093 h 858229"/>
              <a:gd name="connsiteX21" fmla="*/ 335907 w 953118"/>
              <a:gd name="connsiteY21" fmla="*/ 513000 h 858229"/>
              <a:gd name="connsiteX22" fmla="*/ 388661 w 953118"/>
              <a:gd name="connsiteY22" fmla="*/ 477831 h 858229"/>
              <a:gd name="connsiteX23" fmla="*/ 458999 w 953118"/>
              <a:gd name="connsiteY23" fmla="*/ 354739 h 858229"/>
              <a:gd name="connsiteX24" fmla="*/ 441415 w 953118"/>
              <a:gd name="connsiteY24" fmla="*/ 477831 h 858229"/>
              <a:gd name="connsiteX25" fmla="*/ 335907 w 953118"/>
              <a:gd name="connsiteY25" fmla="*/ 530585 h 858229"/>
              <a:gd name="connsiteX26" fmla="*/ 335907 w 953118"/>
              <a:gd name="connsiteY26" fmla="*/ 319570 h 858229"/>
              <a:gd name="connsiteX27" fmla="*/ 371076 w 953118"/>
              <a:gd name="connsiteY27" fmla="*/ 284400 h 858229"/>
              <a:gd name="connsiteX28" fmla="*/ 388661 w 953118"/>
              <a:gd name="connsiteY28" fmla="*/ 442662 h 858229"/>
              <a:gd name="connsiteX29" fmla="*/ 283153 w 953118"/>
              <a:gd name="connsiteY29" fmla="*/ 513000 h 858229"/>
              <a:gd name="connsiteX30" fmla="*/ 388661 w 953118"/>
              <a:gd name="connsiteY30" fmla="*/ 389908 h 858229"/>
              <a:gd name="connsiteX31" fmla="*/ 494169 w 953118"/>
              <a:gd name="connsiteY31" fmla="*/ 354739 h 858229"/>
              <a:gd name="connsiteX32" fmla="*/ 511753 w 953118"/>
              <a:gd name="connsiteY32" fmla="*/ 407493 h 858229"/>
              <a:gd name="connsiteX33" fmla="*/ 564507 w 953118"/>
              <a:gd name="connsiteY33" fmla="*/ 425077 h 858229"/>
              <a:gd name="connsiteX34" fmla="*/ 582092 w 953118"/>
              <a:gd name="connsiteY34" fmla="*/ 530585 h 858229"/>
              <a:gd name="connsiteX35" fmla="*/ 634846 w 953118"/>
              <a:gd name="connsiteY35" fmla="*/ 495416 h 858229"/>
              <a:gd name="connsiteX36" fmla="*/ 634846 w 953118"/>
              <a:gd name="connsiteY36" fmla="*/ 636093 h 858229"/>
              <a:gd name="connsiteX37" fmla="*/ 599676 w 953118"/>
              <a:gd name="connsiteY37" fmla="*/ 706431 h 858229"/>
              <a:gd name="connsiteX38" fmla="*/ 617261 w 953118"/>
              <a:gd name="connsiteY38" fmla="*/ 653677 h 858229"/>
              <a:gd name="connsiteX39" fmla="*/ 670015 w 953118"/>
              <a:gd name="connsiteY39" fmla="*/ 688847 h 858229"/>
              <a:gd name="connsiteX40" fmla="*/ 546922 w 953118"/>
              <a:gd name="connsiteY40" fmla="*/ 706431 h 858229"/>
              <a:gd name="connsiteX41" fmla="*/ 634846 w 953118"/>
              <a:gd name="connsiteY41" fmla="*/ 600923 h 858229"/>
              <a:gd name="connsiteX42" fmla="*/ 705184 w 953118"/>
              <a:gd name="connsiteY42" fmla="*/ 565754 h 858229"/>
              <a:gd name="connsiteX43" fmla="*/ 670015 w 953118"/>
              <a:gd name="connsiteY43" fmla="*/ 618508 h 858229"/>
              <a:gd name="connsiteX44" fmla="*/ 511753 w 953118"/>
              <a:gd name="connsiteY44" fmla="*/ 618508 h 858229"/>
              <a:gd name="connsiteX45" fmla="*/ 599676 w 953118"/>
              <a:gd name="connsiteY45" fmla="*/ 495416 h 858229"/>
              <a:gd name="connsiteX46" fmla="*/ 652430 w 953118"/>
              <a:gd name="connsiteY46" fmla="*/ 477831 h 858229"/>
              <a:gd name="connsiteX47" fmla="*/ 582092 w 953118"/>
              <a:gd name="connsiteY47" fmla="*/ 530585 h 858229"/>
              <a:gd name="connsiteX48" fmla="*/ 529338 w 953118"/>
              <a:gd name="connsiteY48" fmla="*/ 548170 h 858229"/>
              <a:gd name="connsiteX49" fmla="*/ 476584 w 953118"/>
              <a:gd name="connsiteY49" fmla="*/ 583339 h 858229"/>
              <a:gd name="connsiteX50" fmla="*/ 494169 w 953118"/>
              <a:gd name="connsiteY50" fmla="*/ 477831 h 858229"/>
              <a:gd name="connsiteX51" fmla="*/ 529338 w 953118"/>
              <a:gd name="connsiteY51" fmla="*/ 425077 h 858229"/>
              <a:gd name="connsiteX52" fmla="*/ 494169 w 953118"/>
              <a:gd name="connsiteY52" fmla="*/ 372323 h 858229"/>
              <a:gd name="connsiteX53" fmla="*/ 458999 w 953118"/>
              <a:gd name="connsiteY53" fmla="*/ 337154 h 858229"/>
              <a:gd name="connsiteX54" fmla="*/ 406246 w 953118"/>
              <a:gd name="connsiteY54" fmla="*/ 319570 h 858229"/>
              <a:gd name="connsiteX55" fmla="*/ 177646 w 953118"/>
              <a:gd name="connsiteY55" fmla="*/ 301985 h 858229"/>
              <a:gd name="connsiteX56" fmla="*/ 124892 w 953118"/>
              <a:gd name="connsiteY56" fmla="*/ 284400 h 858229"/>
              <a:gd name="connsiteX57" fmla="*/ 107307 w 953118"/>
              <a:gd name="connsiteY57" fmla="*/ 196477 h 858229"/>
              <a:gd name="connsiteX58" fmla="*/ 89722 w 953118"/>
              <a:gd name="connsiteY58" fmla="*/ 161308 h 858229"/>
              <a:gd name="connsiteX59" fmla="*/ 195230 w 953118"/>
              <a:gd name="connsiteY59" fmla="*/ 196477 h 858229"/>
              <a:gd name="connsiteX60" fmla="*/ 247984 w 953118"/>
              <a:gd name="connsiteY60" fmla="*/ 161308 h 858229"/>
              <a:gd name="connsiteX61" fmla="*/ 353492 w 953118"/>
              <a:gd name="connsiteY61" fmla="*/ 73385 h 858229"/>
              <a:gd name="connsiteX62" fmla="*/ 388661 w 953118"/>
              <a:gd name="connsiteY62" fmla="*/ 20631 h 858229"/>
              <a:gd name="connsiteX63" fmla="*/ 335907 w 953118"/>
              <a:gd name="connsiteY63" fmla="*/ 3047 h 858229"/>
              <a:gd name="connsiteX64" fmla="*/ 247984 w 953118"/>
              <a:gd name="connsiteY64" fmla="*/ 108554 h 858229"/>
              <a:gd name="connsiteX65" fmla="*/ 195230 w 953118"/>
              <a:gd name="connsiteY65" fmla="*/ 143723 h 858229"/>
              <a:gd name="connsiteX66" fmla="*/ 212815 w 953118"/>
              <a:gd name="connsiteY66" fmla="*/ 266816 h 858229"/>
              <a:gd name="connsiteX67" fmla="*/ 230399 w 953118"/>
              <a:gd name="connsiteY67" fmla="*/ 214062 h 858229"/>
              <a:gd name="connsiteX68" fmla="*/ 195230 w 953118"/>
              <a:gd name="connsiteY68" fmla="*/ 266816 h 858229"/>
              <a:gd name="connsiteX69" fmla="*/ 247984 w 953118"/>
              <a:gd name="connsiteY69" fmla="*/ 284400 h 858229"/>
              <a:gd name="connsiteX70" fmla="*/ 300738 w 953118"/>
              <a:gd name="connsiteY70" fmla="*/ 266816 h 858229"/>
              <a:gd name="connsiteX71" fmla="*/ 371076 w 953118"/>
              <a:gd name="connsiteY71" fmla="*/ 301985 h 858229"/>
              <a:gd name="connsiteX72" fmla="*/ 423830 w 953118"/>
              <a:gd name="connsiteY72" fmla="*/ 143723 h 858229"/>
              <a:gd name="connsiteX73" fmla="*/ 371076 w 953118"/>
              <a:gd name="connsiteY73" fmla="*/ 178893 h 858229"/>
              <a:gd name="connsiteX74" fmla="*/ 283153 w 953118"/>
              <a:gd name="connsiteY74" fmla="*/ 284400 h 858229"/>
              <a:gd name="connsiteX75" fmla="*/ 406246 w 953118"/>
              <a:gd name="connsiteY75" fmla="*/ 301985 h 858229"/>
              <a:gd name="connsiteX76" fmla="*/ 388661 w 953118"/>
              <a:gd name="connsiteY76" fmla="*/ 143723 h 858229"/>
              <a:gd name="connsiteX77" fmla="*/ 353492 w 953118"/>
              <a:gd name="connsiteY77" fmla="*/ 284400 h 858229"/>
              <a:gd name="connsiteX78" fmla="*/ 441415 w 953118"/>
              <a:gd name="connsiteY78" fmla="*/ 266816 h 858229"/>
              <a:gd name="connsiteX79" fmla="*/ 423830 w 953118"/>
              <a:gd name="connsiteY79" fmla="*/ 319570 h 858229"/>
              <a:gd name="connsiteX80" fmla="*/ 476584 w 953118"/>
              <a:gd name="connsiteY80" fmla="*/ 337154 h 858229"/>
              <a:gd name="connsiteX81" fmla="*/ 582092 w 953118"/>
              <a:gd name="connsiteY81" fmla="*/ 319570 h 858229"/>
              <a:gd name="connsiteX82" fmla="*/ 634846 w 953118"/>
              <a:gd name="connsiteY82" fmla="*/ 231647 h 858229"/>
              <a:gd name="connsiteX83" fmla="*/ 546922 w 953118"/>
              <a:gd name="connsiteY83" fmla="*/ 249231 h 858229"/>
              <a:gd name="connsiteX84" fmla="*/ 511753 w 953118"/>
              <a:gd name="connsiteY84" fmla="*/ 337154 h 858229"/>
              <a:gd name="connsiteX85" fmla="*/ 511753 w 953118"/>
              <a:gd name="connsiteY85" fmla="*/ 460247 h 858229"/>
              <a:gd name="connsiteX86" fmla="*/ 564507 w 953118"/>
              <a:gd name="connsiteY86" fmla="*/ 477831 h 858229"/>
              <a:gd name="connsiteX87" fmla="*/ 582092 w 953118"/>
              <a:gd name="connsiteY87" fmla="*/ 425077 h 858229"/>
              <a:gd name="connsiteX88" fmla="*/ 476584 w 953118"/>
              <a:gd name="connsiteY88" fmla="*/ 407493 h 858229"/>
              <a:gd name="connsiteX89" fmla="*/ 546922 w 953118"/>
              <a:gd name="connsiteY89" fmla="*/ 442662 h 858229"/>
              <a:gd name="connsiteX90" fmla="*/ 599676 w 953118"/>
              <a:gd name="connsiteY90" fmla="*/ 407493 h 858229"/>
              <a:gd name="connsiteX91" fmla="*/ 634846 w 953118"/>
              <a:gd name="connsiteY91" fmla="*/ 266816 h 858229"/>
              <a:gd name="connsiteX92" fmla="*/ 617261 w 953118"/>
              <a:gd name="connsiteY92" fmla="*/ 178893 h 858229"/>
              <a:gd name="connsiteX93" fmla="*/ 494169 w 953118"/>
              <a:gd name="connsiteY93" fmla="*/ 196477 h 858229"/>
              <a:gd name="connsiteX94" fmla="*/ 529338 w 953118"/>
              <a:gd name="connsiteY94" fmla="*/ 301985 h 858229"/>
              <a:gd name="connsiteX95" fmla="*/ 564507 w 953118"/>
              <a:gd name="connsiteY95" fmla="*/ 249231 h 858229"/>
              <a:gd name="connsiteX96" fmla="*/ 476584 w 953118"/>
              <a:gd name="connsiteY96" fmla="*/ 90970 h 858229"/>
              <a:gd name="connsiteX97" fmla="*/ 406246 w 953118"/>
              <a:gd name="connsiteY97" fmla="*/ 126139 h 858229"/>
              <a:gd name="connsiteX98" fmla="*/ 371076 w 953118"/>
              <a:gd name="connsiteY98" fmla="*/ 161308 h 858229"/>
              <a:gd name="connsiteX99" fmla="*/ 212815 w 953118"/>
              <a:gd name="connsiteY99" fmla="*/ 196477 h 858229"/>
              <a:gd name="connsiteX100" fmla="*/ 160061 w 953118"/>
              <a:gd name="connsiteY100" fmla="*/ 196477 h 858229"/>
              <a:gd name="connsiteX101" fmla="*/ 107307 w 953118"/>
              <a:gd name="connsiteY101" fmla="*/ 178893 h 858229"/>
              <a:gd name="connsiteX102" fmla="*/ 89722 w 953118"/>
              <a:gd name="connsiteY102" fmla="*/ 337154 h 858229"/>
              <a:gd name="connsiteX103" fmla="*/ 142476 w 953118"/>
              <a:gd name="connsiteY103" fmla="*/ 354739 h 858229"/>
              <a:gd name="connsiteX104" fmla="*/ 230399 w 953118"/>
              <a:gd name="connsiteY104" fmla="*/ 389908 h 858229"/>
              <a:gd name="connsiteX105" fmla="*/ 265569 w 953118"/>
              <a:gd name="connsiteY105" fmla="*/ 425077 h 858229"/>
              <a:gd name="connsiteX106" fmla="*/ 300738 w 953118"/>
              <a:gd name="connsiteY106" fmla="*/ 460247 h 858229"/>
              <a:gd name="connsiteX107" fmla="*/ 353492 w 953118"/>
              <a:gd name="connsiteY107" fmla="*/ 495416 h 858229"/>
              <a:gd name="connsiteX108" fmla="*/ 371076 w 953118"/>
              <a:gd name="connsiteY108" fmla="*/ 548170 h 858229"/>
              <a:gd name="connsiteX109" fmla="*/ 406246 w 953118"/>
              <a:gd name="connsiteY109" fmla="*/ 583339 h 858229"/>
              <a:gd name="connsiteX110" fmla="*/ 388661 w 953118"/>
              <a:gd name="connsiteY110" fmla="*/ 636093 h 858229"/>
              <a:gd name="connsiteX111" fmla="*/ 441415 w 953118"/>
              <a:gd name="connsiteY111" fmla="*/ 653677 h 858229"/>
              <a:gd name="connsiteX112" fmla="*/ 458999 w 953118"/>
              <a:gd name="connsiteY112" fmla="*/ 706431 h 858229"/>
              <a:gd name="connsiteX113" fmla="*/ 406246 w 953118"/>
              <a:gd name="connsiteY113" fmla="*/ 671262 h 858229"/>
              <a:gd name="connsiteX114" fmla="*/ 318322 w 953118"/>
              <a:gd name="connsiteY114" fmla="*/ 724016 h 858229"/>
              <a:gd name="connsiteX115" fmla="*/ 353492 w 953118"/>
              <a:gd name="connsiteY115" fmla="*/ 759185 h 858229"/>
              <a:gd name="connsiteX116" fmla="*/ 423830 w 953118"/>
              <a:gd name="connsiteY116" fmla="*/ 741600 h 858229"/>
              <a:gd name="connsiteX117" fmla="*/ 406246 w 953118"/>
              <a:gd name="connsiteY117" fmla="*/ 671262 h 858229"/>
              <a:gd name="connsiteX118" fmla="*/ 318322 w 953118"/>
              <a:gd name="connsiteY118" fmla="*/ 688847 h 858229"/>
              <a:gd name="connsiteX119" fmla="*/ 335907 w 953118"/>
              <a:gd name="connsiteY119" fmla="*/ 776770 h 858229"/>
              <a:gd name="connsiteX120" fmla="*/ 423830 w 953118"/>
              <a:gd name="connsiteY120" fmla="*/ 759185 h 858229"/>
              <a:gd name="connsiteX121" fmla="*/ 546922 w 953118"/>
              <a:gd name="connsiteY121" fmla="*/ 688847 h 858229"/>
              <a:gd name="connsiteX122" fmla="*/ 582092 w 953118"/>
              <a:gd name="connsiteY122" fmla="*/ 653677 h 858229"/>
              <a:gd name="connsiteX123" fmla="*/ 599676 w 953118"/>
              <a:gd name="connsiteY123" fmla="*/ 600923 h 858229"/>
              <a:gd name="connsiteX124" fmla="*/ 564507 w 953118"/>
              <a:gd name="connsiteY124" fmla="*/ 636093 h 858229"/>
              <a:gd name="connsiteX125" fmla="*/ 599676 w 953118"/>
              <a:gd name="connsiteY125" fmla="*/ 706431 h 858229"/>
              <a:gd name="connsiteX126" fmla="*/ 687599 w 953118"/>
              <a:gd name="connsiteY126" fmla="*/ 688847 h 858229"/>
              <a:gd name="connsiteX127" fmla="*/ 740353 w 953118"/>
              <a:gd name="connsiteY127" fmla="*/ 600923 h 858229"/>
              <a:gd name="connsiteX128" fmla="*/ 670015 w 953118"/>
              <a:gd name="connsiteY128" fmla="*/ 618508 h 858229"/>
              <a:gd name="connsiteX129" fmla="*/ 582092 w 953118"/>
              <a:gd name="connsiteY129" fmla="*/ 688847 h 858229"/>
              <a:gd name="connsiteX130" fmla="*/ 546922 w 953118"/>
              <a:gd name="connsiteY130" fmla="*/ 759185 h 858229"/>
              <a:gd name="connsiteX131" fmla="*/ 564507 w 953118"/>
              <a:gd name="connsiteY131" fmla="*/ 811939 h 858229"/>
              <a:gd name="connsiteX132" fmla="*/ 687599 w 953118"/>
              <a:gd name="connsiteY132" fmla="*/ 724016 h 858229"/>
              <a:gd name="connsiteX133" fmla="*/ 705184 w 953118"/>
              <a:gd name="connsiteY133" fmla="*/ 671262 h 858229"/>
              <a:gd name="connsiteX134" fmla="*/ 740353 w 953118"/>
              <a:gd name="connsiteY134" fmla="*/ 618508 h 858229"/>
              <a:gd name="connsiteX135" fmla="*/ 705184 w 953118"/>
              <a:gd name="connsiteY135" fmla="*/ 513000 h 858229"/>
              <a:gd name="connsiteX136" fmla="*/ 670015 w 953118"/>
              <a:gd name="connsiteY136" fmla="*/ 495416 h 858229"/>
              <a:gd name="connsiteX137" fmla="*/ 652430 w 953118"/>
              <a:gd name="connsiteY137" fmla="*/ 425077 h 858229"/>
              <a:gd name="connsiteX138" fmla="*/ 634846 w 953118"/>
              <a:gd name="connsiteY138" fmla="*/ 477831 h 858229"/>
              <a:gd name="connsiteX139" fmla="*/ 652430 w 953118"/>
              <a:gd name="connsiteY139" fmla="*/ 530585 h 858229"/>
              <a:gd name="connsiteX140" fmla="*/ 775522 w 953118"/>
              <a:gd name="connsiteY140" fmla="*/ 513000 h 858229"/>
              <a:gd name="connsiteX141" fmla="*/ 793107 w 953118"/>
              <a:gd name="connsiteY141" fmla="*/ 460247 h 858229"/>
              <a:gd name="connsiteX142" fmla="*/ 705184 w 953118"/>
              <a:gd name="connsiteY142" fmla="*/ 284400 h 858229"/>
              <a:gd name="connsiteX143" fmla="*/ 617261 w 953118"/>
              <a:gd name="connsiteY143" fmla="*/ 301985 h 858229"/>
              <a:gd name="connsiteX144" fmla="*/ 687599 w 953118"/>
              <a:gd name="connsiteY144" fmla="*/ 442662 h 858229"/>
              <a:gd name="connsiteX145" fmla="*/ 705184 w 953118"/>
              <a:gd name="connsiteY145" fmla="*/ 495416 h 858229"/>
              <a:gd name="connsiteX146" fmla="*/ 722769 w 953118"/>
              <a:gd name="connsiteY146" fmla="*/ 636093 h 858229"/>
              <a:gd name="connsiteX147" fmla="*/ 775522 w 953118"/>
              <a:gd name="connsiteY147" fmla="*/ 688847 h 858229"/>
              <a:gd name="connsiteX148" fmla="*/ 881030 w 953118"/>
              <a:gd name="connsiteY148" fmla="*/ 671262 h 858229"/>
              <a:gd name="connsiteX149" fmla="*/ 845861 w 953118"/>
              <a:gd name="connsiteY149" fmla="*/ 618508 h 858229"/>
              <a:gd name="connsiteX150" fmla="*/ 793107 w 953118"/>
              <a:gd name="connsiteY150" fmla="*/ 565754 h 858229"/>
              <a:gd name="connsiteX151" fmla="*/ 705184 w 953118"/>
              <a:gd name="connsiteY151" fmla="*/ 583339 h 858229"/>
              <a:gd name="connsiteX152" fmla="*/ 687599 w 953118"/>
              <a:gd name="connsiteY152" fmla="*/ 636093 h 858229"/>
              <a:gd name="connsiteX153" fmla="*/ 652430 w 953118"/>
              <a:gd name="connsiteY153" fmla="*/ 688847 h 858229"/>
              <a:gd name="connsiteX154" fmla="*/ 546922 w 953118"/>
              <a:gd name="connsiteY154" fmla="*/ 688847 h 858229"/>
              <a:gd name="connsiteX155" fmla="*/ 529338 w 953118"/>
              <a:gd name="connsiteY155" fmla="*/ 741600 h 858229"/>
              <a:gd name="connsiteX156" fmla="*/ 441415 w 953118"/>
              <a:gd name="connsiteY156" fmla="*/ 794354 h 858229"/>
              <a:gd name="connsiteX157" fmla="*/ 406246 w 953118"/>
              <a:gd name="connsiteY157" fmla="*/ 741600 h 858229"/>
              <a:gd name="connsiteX158" fmla="*/ 371076 w 953118"/>
              <a:gd name="connsiteY158" fmla="*/ 776770 h 858229"/>
              <a:gd name="connsiteX159" fmla="*/ 406246 w 953118"/>
              <a:gd name="connsiteY159" fmla="*/ 829523 h 858229"/>
              <a:gd name="connsiteX160" fmla="*/ 476584 w 953118"/>
              <a:gd name="connsiteY160" fmla="*/ 794354 h 858229"/>
              <a:gd name="connsiteX161" fmla="*/ 529338 w 953118"/>
              <a:gd name="connsiteY161" fmla="*/ 759185 h 858229"/>
              <a:gd name="connsiteX162" fmla="*/ 582092 w 953118"/>
              <a:gd name="connsiteY162" fmla="*/ 776770 h 858229"/>
              <a:gd name="connsiteX163" fmla="*/ 722769 w 953118"/>
              <a:gd name="connsiteY163" fmla="*/ 759185 h 858229"/>
              <a:gd name="connsiteX164" fmla="*/ 740353 w 953118"/>
              <a:gd name="connsiteY164" fmla="*/ 583339 h 858229"/>
              <a:gd name="connsiteX165" fmla="*/ 705184 w 953118"/>
              <a:gd name="connsiteY165" fmla="*/ 636093 h 858229"/>
              <a:gd name="connsiteX166" fmla="*/ 757938 w 953118"/>
              <a:gd name="connsiteY166" fmla="*/ 653677 h 858229"/>
              <a:gd name="connsiteX167" fmla="*/ 775522 w 953118"/>
              <a:gd name="connsiteY167" fmla="*/ 583339 h 858229"/>
              <a:gd name="connsiteX168" fmla="*/ 705184 w 953118"/>
              <a:gd name="connsiteY168" fmla="*/ 636093 h 858229"/>
              <a:gd name="connsiteX169" fmla="*/ 757938 w 953118"/>
              <a:gd name="connsiteY169" fmla="*/ 671262 h 858229"/>
              <a:gd name="connsiteX170" fmla="*/ 810692 w 953118"/>
              <a:gd name="connsiteY170" fmla="*/ 636093 h 858229"/>
              <a:gd name="connsiteX171" fmla="*/ 828276 w 953118"/>
              <a:gd name="connsiteY171" fmla="*/ 425077 h 858229"/>
              <a:gd name="connsiteX172" fmla="*/ 757938 w 953118"/>
              <a:gd name="connsiteY172" fmla="*/ 266816 h 858229"/>
              <a:gd name="connsiteX173" fmla="*/ 617261 w 953118"/>
              <a:gd name="connsiteY173" fmla="*/ 337154 h 858229"/>
              <a:gd name="connsiteX174" fmla="*/ 634846 w 953118"/>
              <a:gd name="connsiteY174" fmla="*/ 389908 h 858229"/>
              <a:gd name="connsiteX175" fmla="*/ 652430 w 953118"/>
              <a:gd name="connsiteY175" fmla="*/ 231647 h 858229"/>
              <a:gd name="connsiteX176" fmla="*/ 599676 w 953118"/>
              <a:gd name="connsiteY176" fmla="*/ 214062 h 858229"/>
              <a:gd name="connsiteX177" fmla="*/ 476584 w 953118"/>
              <a:gd name="connsiteY177" fmla="*/ 231647 h 858229"/>
              <a:gd name="connsiteX178" fmla="*/ 423830 w 953118"/>
              <a:gd name="connsiteY178" fmla="*/ 266816 h 858229"/>
              <a:gd name="connsiteX179" fmla="*/ 406246 w 953118"/>
              <a:gd name="connsiteY179" fmla="*/ 214062 h 858229"/>
              <a:gd name="connsiteX180" fmla="*/ 265569 w 953118"/>
              <a:gd name="connsiteY180" fmla="*/ 214062 h 858229"/>
              <a:gd name="connsiteX181" fmla="*/ 247984 w 953118"/>
              <a:gd name="connsiteY181" fmla="*/ 161308 h 858229"/>
              <a:gd name="connsiteX182" fmla="*/ 177646 w 953118"/>
              <a:gd name="connsiteY182" fmla="*/ 178893 h 858229"/>
              <a:gd name="connsiteX183" fmla="*/ 212815 w 953118"/>
              <a:gd name="connsiteY183" fmla="*/ 143723 h 858229"/>
              <a:gd name="connsiteX184" fmla="*/ 142476 w 953118"/>
              <a:gd name="connsiteY184" fmla="*/ 161308 h 8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953118" h="858229">
                <a:moveTo>
                  <a:pt x="230399" y="319570"/>
                </a:moveTo>
                <a:cubicBezTo>
                  <a:pt x="236261" y="296124"/>
                  <a:pt x="228650" y="263732"/>
                  <a:pt x="247984" y="249231"/>
                </a:cubicBezTo>
                <a:cubicBezTo>
                  <a:pt x="262813" y="238109"/>
                  <a:pt x="284644" y="257620"/>
                  <a:pt x="300738" y="266816"/>
                </a:cubicBezTo>
                <a:cubicBezTo>
                  <a:pt x="326184" y="281357"/>
                  <a:pt x="345945" y="304491"/>
                  <a:pt x="371076" y="319570"/>
                </a:cubicBezTo>
                <a:cubicBezTo>
                  <a:pt x="413431" y="344983"/>
                  <a:pt x="656045" y="485299"/>
                  <a:pt x="757938" y="530585"/>
                </a:cubicBezTo>
                <a:cubicBezTo>
                  <a:pt x="774876" y="538113"/>
                  <a:pt x="793107" y="542308"/>
                  <a:pt x="810692" y="548170"/>
                </a:cubicBezTo>
                <a:cubicBezTo>
                  <a:pt x="827948" y="569740"/>
                  <a:pt x="897535" y="651520"/>
                  <a:pt x="916199" y="688847"/>
                </a:cubicBezTo>
                <a:cubicBezTo>
                  <a:pt x="930316" y="717080"/>
                  <a:pt x="939646" y="747462"/>
                  <a:pt x="951369" y="776770"/>
                </a:cubicBezTo>
                <a:cubicBezTo>
                  <a:pt x="945507" y="800216"/>
                  <a:pt x="953118" y="832608"/>
                  <a:pt x="933784" y="847108"/>
                </a:cubicBezTo>
                <a:cubicBezTo>
                  <a:pt x="918955" y="858229"/>
                  <a:pt x="897609" y="837813"/>
                  <a:pt x="881030" y="829523"/>
                </a:cubicBezTo>
                <a:cubicBezTo>
                  <a:pt x="846754" y="812385"/>
                  <a:pt x="797128" y="771849"/>
                  <a:pt x="775522" y="741600"/>
                </a:cubicBezTo>
                <a:cubicBezTo>
                  <a:pt x="760286" y="720269"/>
                  <a:pt x="750679" y="695356"/>
                  <a:pt x="740353" y="671262"/>
                </a:cubicBezTo>
                <a:cubicBezTo>
                  <a:pt x="733051" y="654225"/>
                  <a:pt x="737852" y="629282"/>
                  <a:pt x="722769" y="618508"/>
                </a:cubicBezTo>
                <a:cubicBezTo>
                  <a:pt x="692603" y="596960"/>
                  <a:pt x="652430" y="595062"/>
                  <a:pt x="617261" y="583339"/>
                </a:cubicBezTo>
                <a:lnTo>
                  <a:pt x="564507" y="565754"/>
                </a:lnTo>
                <a:cubicBezTo>
                  <a:pt x="559304" y="557949"/>
                  <a:pt x="487356" y="480101"/>
                  <a:pt x="546922" y="460247"/>
                </a:cubicBezTo>
                <a:cubicBezTo>
                  <a:pt x="562650" y="455004"/>
                  <a:pt x="570369" y="483693"/>
                  <a:pt x="582092" y="495416"/>
                </a:cubicBezTo>
                <a:cubicBezTo>
                  <a:pt x="562008" y="525541"/>
                  <a:pt x="529078" y="593838"/>
                  <a:pt x="476584" y="583339"/>
                </a:cubicBezTo>
                <a:cubicBezTo>
                  <a:pt x="458408" y="579704"/>
                  <a:pt x="464861" y="548170"/>
                  <a:pt x="458999" y="530585"/>
                </a:cubicBezTo>
                <a:cubicBezTo>
                  <a:pt x="458999" y="530585"/>
                  <a:pt x="438774" y="568395"/>
                  <a:pt x="423830" y="583339"/>
                </a:cubicBezTo>
                <a:cubicBezTo>
                  <a:pt x="389743" y="617426"/>
                  <a:pt x="361227" y="621791"/>
                  <a:pt x="318322" y="636093"/>
                </a:cubicBezTo>
                <a:cubicBezTo>
                  <a:pt x="324184" y="595062"/>
                  <a:pt x="319073" y="550875"/>
                  <a:pt x="335907" y="513000"/>
                </a:cubicBezTo>
                <a:cubicBezTo>
                  <a:pt x="344490" y="493687"/>
                  <a:pt x="378175" y="496180"/>
                  <a:pt x="388661" y="477831"/>
                </a:cubicBezTo>
                <a:cubicBezTo>
                  <a:pt x="475580" y="325725"/>
                  <a:pt x="335283" y="437217"/>
                  <a:pt x="458999" y="354739"/>
                </a:cubicBezTo>
                <a:cubicBezTo>
                  <a:pt x="453138" y="395770"/>
                  <a:pt x="458248" y="439956"/>
                  <a:pt x="441415" y="477831"/>
                </a:cubicBezTo>
                <a:cubicBezTo>
                  <a:pt x="429559" y="504508"/>
                  <a:pt x="359314" y="522783"/>
                  <a:pt x="335907" y="530585"/>
                </a:cubicBezTo>
                <a:cubicBezTo>
                  <a:pt x="307021" y="443930"/>
                  <a:pt x="300570" y="449139"/>
                  <a:pt x="335907" y="319570"/>
                </a:cubicBezTo>
                <a:cubicBezTo>
                  <a:pt x="340269" y="303575"/>
                  <a:pt x="359353" y="296123"/>
                  <a:pt x="371076" y="284400"/>
                </a:cubicBezTo>
                <a:cubicBezTo>
                  <a:pt x="448943" y="310356"/>
                  <a:pt x="482414" y="302032"/>
                  <a:pt x="388661" y="442662"/>
                </a:cubicBezTo>
                <a:cubicBezTo>
                  <a:pt x="365215" y="477831"/>
                  <a:pt x="283153" y="513000"/>
                  <a:pt x="283153" y="513000"/>
                </a:cubicBezTo>
                <a:cubicBezTo>
                  <a:pt x="322907" y="446744"/>
                  <a:pt x="322231" y="419432"/>
                  <a:pt x="388661" y="389908"/>
                </a:cubicBezTo>
                <a:cubicBezTo>
                  <a:pt x="422538" y="374852"/>
                  <a:pt x="494169" y="354739"/>
                  <a:pt x="494169" y="354739"/>
                </a:cubicBezTo>
                <a:cubicBezTo>
                  <a:pt x="500030" y="372324"/>
                  <a:pt x="498646" y="394386"/>
                  <a:pt x="511753" y="407493"/>
                </a:cubicBezTo>
                <a:cubicBezTo>
                  <a:pt x="524860" y="420600"/>
                  <a:pt x="562208" y="406684"/>
                  <a:pt x="564507" y="425077"/>
                </a:cubicBezTo>
                <a:cubicBezTo>
                  <a:pt x="574509" y="505088"/>
                  <a:pt x="467022" y="588120"/>
                  <a:pt x="582092" y="530585"/>
                </a:cubicBezTo>
                <a:cubicBezTo>
                  <a:pt x="600995" y="521134"/>
                  <a:pt x="617261" y="507139"/>
                  <a:pt x="634846" y="495416"/>
                </a:cubicBezTo>
                <a:cubicBezTo>
                  <a:pt x="657494" y="563363"/>
                  <a:pt x="663139" y="551216"/>
                  <a:pt x="634846" y="636093"/>
                </a:cubicBezTo>
                <a:cubicBezTo>
                  <a:pt x="626556" y="660961"/>
                  <a:pt x="618212" y="687896"/>
                  <a:pt x="599676" y="706431"/>
                </a:cubicBezTo>
                <a:cubicBezTo>
                  <a:pt x="586569" y="719537"/>
                  <a:pt x="611399" y="671262"/>
                  <a:pt x="617261" y="653677"/>
                </a:cubicBezTo>
                <a:cubicBezTo>
                  <a:pt x="634846" y="665400"/>
                  <a:pt x="675141" y="668344"/>
                  <a:pt x="670015" y="688847"/>
                </a:cubicBezTo>
                <a:cubicBezTo>
                  <a:pt x="653300" y="755707"/>
                  <a:pt x="574904" y="715758"/>
                  <a:pt x="546922" y="706431"/>
                </a:cubicBezTo>
                <a:cubicBezTo>
                  <a:pt x="574965" y="664367"/>
                  <a:pt x="591766" y="631694"/>
                  <a:pt x="634846" y="600923"/>
                </a:cubicBezTo>
                <a:cubicBezTo>
                  <a:pt x="656177" y="585687"/>
                  <a:pt x="681738" y="577477"/>
                  <a:pt x="705184" y="565754"/>
                </a:cubicBezTo>
                <a:cubicBezTo>
                  <a:pt x="693461" y="583339"/>
                  <a:pt x="688364" y="608022"/>
                  <a:pt x="670015" y="618508"/>
                </a:cubicBezTo>
                <a:cubicBezTo>
                  <a:pt x="608865" y="653451"/>
                  <a:pt x="570275" y="633139"/>
                  <a:pt x="511753" y="618508"/>
                </a:cubicBezTo>
                <a:cubicBezTo>
                  <a:pt x="539257" y="563499"/>
                  <a:pt x="546209" y="531061"/>
                  <a:pt x="599676" y="495416"/>
                </a:cubicBezTo>
                <a:cubicBezTo>
                  <a:pt x="615099" y="485134"/>
                  <a:pt x="634845" y="483693"/>
                  <a:pt x="652430" y="477831"/>
                </a:cubicBezTo>
                <a:cubicBezTo>
                  <a:pt x="628984" y="495416"/>
                  <a:pt x="607538" y="516044"/>
                  <a:pt x="582092" y="530585"/>
                </a:cubicBezTo>
                <a:cubicBezTo>
                  <a:pt x="565998" y="539781"/>
                  <a:pt x="545917" y="539880"/>
                  <a:pt x="529338" y="548170"/>
                </a:cubicBezTo>
                <a:cubicBezTo>
                  <a:pt x="510435" y="557621"/>
                  <a:pt x="494169" y="571616"/>
                  <a:pt x="476584" y="583339"/>
                </a:cubicBezTo>
                <a:cubicBezTo>
                  <a:pt x="482446" y="548170"/>
                  <a:pt x="482894" y="511656"/>
                  <a:pt x="494169" y="477831"/>
                </a:cubicBezTo>
                <a:cubicBezTo>
                  <a:pt x="500852" y="457781"/>
                  <a:pt x="529338" y="446211"/>
                  <a:pt x="529338" y="425077"/>
                </a:cubicBezTo>
                <a:cubicBezTo>
                  <a:pt x="529338" y="403943"/>
                  <a:pt x="507371" y="388826"/>
                  <a:pt x="494169" y="372323"/>
                </a:cubicBezTo>
                <a:cubicBezTo>
                  <a:pt x="483812" y="359377"/>
                  <a:pt x="473215" y="345684"/>
                  <a:pt x="458999" y="337154"/>
                </a:cubicBezTo>
                <a:cubicBezTo>
                  <a:pt x="443105" y="327618"/>
                  <a:pt x="424638" y="321869"/>
                  <a:pt x="406246" y="319570"/>
                </a:cubicBezTo>
                <a:cubicBezTo>
                  <a:pt x="330411" y="310091"/>
                  <a:pt x="253846" y="307847"/>
                  <a:pt x="177646" y="301985"/>
                </a:cubicBezTo>
                <a:lnTo>
                  <a:pt x="124892" y="284400"/>
                </a:lnTo>
                <a:cubicBezTo>
                  <a:pt x="119030" y="255092"/>
                  <a:pt x="128441" y="217611"/>
                  <a:pt x="107307" y="196477"/>
                </a:cubicBezTo>
                <a:cubicBezTo>
                  <a:pt x="73332" y="162502"/>
                  <a:pt x="0" y="295892"/>
                  <a:pt x="89722" y="161308"/>
                </a:cubicBezTo>
                <a:cubicBezTo>
                  <a:pt x="124891" y="173031"/>
                  <a:pt x="158158" y="196477"/>
                  <a:pt x="195230" y="196477"/>
                </a:cubicBezTo>
                <a:cubicBezTo>
                  <a:pt x="216364" y="196477"/>
                  <a:pt x="230787" y="173592"/>
                  <a:pt x="247984" y="161308"/>
                </a:cubicBezTo>
                <a:cubicBezTo>
                  <a:pt x="279897" y="138513"/>
                  <a:pt x="326838" y="106702"/>
                  <a:pt x="353492" y="73385"/>
                </a:cubicBezTo>
                <a:cubicBezTo>
                  <a:pt x="366694" y="56882"/>
                  <a:pt x="376938" y="38216"/>
                  <a:pt x="388661" y="20631"/>
                </a:cubicBezTo>
                <a:cubicBezTo>
                  <a:pt x="371076" y="14770"/>
                  <a:pt x="354191" y="0"/>
                  <a:pt x="335907" y="3047"/>
                </a:cubicBezTo>
                <a:cubicBezTo>
                  <a:pt x="269570" y="14103"/>
                  <a:pt x="282399" y="67256"/>
                  <a:pt x="247984" y="108554"/>
                </a:cubicBezTo>
                <a:cubicBezTo>
                  <a:pt x="234454" y="124790"/>
                  <a:pt x="212815" y="132000"/>
                  <a:pt x="195230" y="143723"/>
                </a:cubicBezTo>
                <a:cubicBezTo>
                  <a:pt x="201092" y="184754"/>
                  <a:pt x="194279" y="229744"/>
                  <a:pt x="212815" y="266816"/>
                </a:cubicBezTo>
                <a:cubicBezTo>
                  <a:pt x="221104" y="283395"/>
                  <a:pt x="248935" y="214062"/>
                  <a:pt x="230399" y="214062"/>
                </a:cubicBezTo>
                <a:cubicBezTo>
                  <a:pt x="209265" y="214062"/>
                  <a:pt x="206953" y="249231"/>
                  <a:pt x="195230" y="266816"/>
                </a:cubicBezTo>
                <a:cubicBezTo>
                  <a:pt x="212815" y="272677"/>
                  <a:pt x="229448" y="284400"/>
                  <a:pt x="247984" y="284400"/>
                </a:cubicBezTo>
                <a:cubicBezTo>
                  <a:pt x="266520" y="284400"/>
                  <a:pt x="282389" y="264195"/>
                  <a:pt x="300738" y="266816"/>
                </a:cubicBezTo>
                <a:cubicBezTo>
                  <a:pt x="326688" y="270523"/>
                  <a:pt x="347630" y="290262"/>
                  <a:pt x="371076" y="301985"/>
                </a:cubicBezTo>
                <a:cubicBezTo>
                  <a:pt x="434241" y="270403"/>
                  <a:pt x="515082" y="257787"/>
                  <a:pt x="423830" y="143723"/>
                </a:cubicBezTo>
                <a:cubicBezTo>
                  <a:pt x="410627" y="127220"/>
                  <a:pt x="387312" y="165363"/>
                  <a:pt x="371076" y="178893"/>
                </a:cubicBezTo>
                <a:cubicBezTo>
                  <a:pt x="320302" y="221205"/>
                  <a:pt x="317734" y="232529"/>
                  <a:pt x="283153" y="284400"/>
                </a:cubicBezTo>
                <a:cubicBezTo>
                  <a:pt x="290367" y="306043"/>
                  <a:pt x="327341" y="475576"/>
                  <a:pt x="406246" y="301985"/>
                </a:cubicBezTo>
                <a:cubicBezTo>
                  <a:pt x="428210" y="253664"/>
                  <a:pt x="394523" y="196477"/>
                  <a:pt x="388661" y="143723"/>
                </a:cubicBezTo>
                <a:cubicBezTo>
                  <a:pt x="349237" y="170006"/>
                  <a:pt x="259897" y="206404"/>
                  <a:pt x="353492" y="284400"/>
                </a:cubicBezTo>
                <a:cubicBezTo>
                  <a:pt x="376453" y="303534"/>
                  <a:pt x="412107" y="272677"/>
                  <a:pt x="441415" y="266816"/>
                </a:cubicBezTo>
                <a:cubicBezTo>
                  <a:pt x="435553" y="284401"/>
                  <a:pt x="415540" y="302991"/>
                  <a:pt x="423830" y="319570"/>
                </a:cubicBezTo>
                <a:cubicBezTo>
                  <a:pt x="432119" y="336149"/>
                  <a:pt x="458048" y="337154"/>
                  <a:pt x="476584" y="337154"/>
                </a:cubicBezTo>
                <a:cubicBezTo>
                  <a:pt x="512238" y="337154"/>
                  <a:pt x="546923" y="325431"/>
                  <a:pt x="582092" y="319570"/>
                </a:cubicBezTo>
                <a:cubicBezTo>
                  <a:pt x="582727" y="318935"/>
                  <a:pt x="665281" y="246864"/>
                  <a:pt x="634846" y="231647"/>
                </a:cubicBezTo>
                <a:cubicBezTo>
                  <a:pt x="608113" y="218281"/>
                  <a:pt x="576230" y="243370"/>
                  <a:pt x="546922" y="249231"/>
                </a:cubicBezTo>
                <a:cubicBezTo>
                  <a:pt x="535199" y="278539"/>
                  <a:pt x="522836" y="307598"/>
                  <a:pt x="511753" y="337154"/>
                </a:cubicBezTo>
                <a:cubicBezTo>
                  <a:pt x="496270" y="378443"/>
                  <a:pt x="476970" y="416768"/>
                  <a:pt x="511753" y="460247"/>
                </a:cubicBezTo>
                <a:cubicBezTo>
                  <a:pt x="523332" y="474721"/>
                  <a:pt x="546922" y="471970"/>
                  <a:pt x="564507" y="477831"/>
                </a:cubicBezTo>
                <a:cubicBezTo>
                  <a:pt x="570369" y="460246"/>
                  <a:pt x="585727" y="443253"/>
                  <a:pt x="582092" y="425077"/>
                </a:cubicBezTo>
                <a:cubicBezTo>
                  <a:pt x="569649" y="362865"/>
                  <a:pt x="504965" y="400398"/>
                  <a:pt x="476584" y="407493"/>
                </a:cubicBezTo>
                <a:cubicBezTo>
                  <a:pt x="500030" y="419216"/>
                  <a:pt x="520709" y="442662"/>
                  <a:pt x="546922" y="442662"/>
                </a:cubicBezTo>
                <a:cubicBezTo>
                  <a:pt x="568056" y="442662"/>
                  <a:pt x="586474" y="423996"/>
                  <a:pt x="599676" y="407493"/>
                </a:cubicBezTo>
                <a:cubicBezTo>
                  <a:pt x="614096" y="389469"/>
                  <a:pt x="633970" y="271195"/>
                  <a:pt x="634846" y="266816"/>
                </a:cubicBezTo>
                <a:cubicBezTo>
                  <a:pt x="628984" y="237508"/>
                  <a:pt x="636395" y="201854"/>
                  <a:pt x="617261" y="178893"/>
                </a:cubicBezTo>
                <a:cubicBezTo>
                  <a:pt x="572651" y="125361"/>
                  <a:pt x="526604" y="174854"/>
                  <a:pt x="494169" y="196477"/>
                </a:cubicBezTo>
                <a:cubicBezTo>
                  <a:pt x="505892" y="231646"/>
                  <a:pt x="499681" y="279742"/>
                  <a:pt x="529338" y="301985"/>
                </a:cubicBezTo>
                <a:cubicBezTo>
                  <a:pt x="546245" y="314666"/>
                  <a:pt x="564507" y="270365"/>
                  <a:pt x="564507" y="249231"/>
                </a:cubicBezTo>
                <a:cubicBezTo>
                  <a:pt x="564507" y="103793"/>
                  <a:pt x="559983" y="118768"/>
                  <a:pt x="476584" y="90970"/>
                </a:cubicBezTo>
                <a:cubicBezTo>
                  <a:pt x="453138" y="102693"/>
                  <a:pt x="428057" y="111599"/>
                  <a:pt x="406246" y="126139"/>
                </a:cubicBezTo>
                <a:cubicBezTo>
                  <a:pt x="392451" y="135335"/>
                  <a:pt x="385292" y="152778"/>
                  <a:pt x="371076" y="161308"/>
                </a:cubicBezTo>
                <a:cubicBezTo>
                  <a:pt x="337774" y="181289"/>
                  <a:pt x="234127" y="192925"/>
                  <a:pt x="212815" y="196477"/>
                </a:cubicBezTo>
                <a:cubicBezTo>
                  <a:pt x="181203" y="291311"/>
                  <a:pt x="213885" y="239536"/>
                  <a:pt x="160061" y="196477"/>
                </a:cubicBezTo>
                <a:cubicBezTo>
                  <a:pt x="145587" y="184898"/>
                  <a:pt x="124892" y="184754"/>
                  <a:pt x="107307" y="178893"/>
                </a:cubicBezTo>
                <a:cubicBezTo>
                  <a:pt x="68684" y="236827"/>
                  <a:pt x="41125" y="252109"/>
                  <a:pt x="89722" y="337154"/>
                </a:cubicBezTo>
                <a:cubicBezTo>
                  <a:pt x="98918" y="353248"/>
                  <a:pt x="124891" y="348877"/>
                  <a:pt x="142476" y="354739"/>
                </a:cubicBezTo>
                <a:cubicBezTo>
                  <a:pt x="352224" y="319780"/>
                  <a:pt x="214572" y="310777"/>
                  <a:pt x="230399" y="389908"/>
                </a:cubicBezTo>
                <a:cubicBezTo>
                  <a:pt x="233650" y="406165"/>
                  <a:pt x="253846" y="413354"/>
                  <a:pt x="265569" y="425077"/>
                </a:cubicBezTo>
                <a:cubicBezTo>
                  <a:pt x="381419" y="386461"/>
                  <a:pt x="278670" y="405079"/>
                  <a:pt x="300738" y="460247"/>
                </a:cubicBezTo>
                <a:cubicBezTo>
                  <a:pt x="308587" y="479869"/>
                  <a:pt x="335907" y="483693"/>
                  <a:pt x="353492" y="495416"/>
                </a:cubicBezTo>
                <a:cubicBezTo>
                  <a:pt x="359353" y="513001"/>
                  <a:pt x="361539" y="532276"/>
                  <a:pt x="371076" y="548170"/>
                </a:cubicBezTo>
                <a:cubicBezTo>
                  <a:pt x="379606" y="562386"/>
                  <a:pt x="402995" y="567082"/>
                  <a:pt x="406246" y="583339"/>
                </a:cubicBezTo>
                <a:cubicBezTo>
                  <a:pt x="409881" y="601515"/>
                  <a:pt x="394523" y="618508"/>
                  <a:pt x="388661" y="636093"/>
                </a:cubicBezTo>
                <a:cubicBezTo>
                  <a:pt x="406246" y="641954"/>
                  <a:pt x="428308" y="640570"/>
                  <a:pt x="441415" y="653677"/>
                </a:cubicBezTo>
                <a:cubicBezTo>
                  <a:pt x="454522" y="666784"/>
                  <a:pt x="475578" y="698141"/>
                  <a:pt x="458999" y="706431"/>
                </a:cubicBezTo>
                <a:cubicBezTo>
                  <a:pt x="440096" y="715883"/>
                  <a:pt x="423830" y="682985"/>
                  <a:pt x="406246" y="671262"/>
                </a:cubicBezTo>
                <a:cubicBezTo>
                  <a:pt x="391739" y="676098"/>
                  <a:pt x="318322" y="691833"/>
                  <a:pt x="318322" y="724016"/>
                </a:cubicBezTo>
                <a:lnTo>
                  <a:pt x="353492" y="759185"/>
                </a:lnTo>
                <a:cubicBezTo>
                  <a:pt x="376938" y="753323"/>
                  <a:pt x="411396" y="762324"/>
                  <a:pt x="423830" y="741600"/>
                </a:cubicBezTo>
                <a:cubicBezTo>
                  <a:pt x="436264" y="720877"/>
                  <a:pt x="427862" y="682070"/>
                  <a:pt x="406246" y="671262"/>
                </a:cubicBezTo>
                <a:cubicBezTo>
                  <a:pt x="379513" y="657896"/>
                  <a:pt x="347630" y="682985"/>
                  <a:pt x="318322" y="688847"/>
                </a:cubicBezTo>
                <a:cubicBezTo>
                  <a:pt x="324184" y="718155"/>
                  <a:pt x="311039" y="760191"/>
                  <a:pt x="335907" y="776770"/>
                </a:cubicBezTo>
                <a:cubicBezTo>
                  <a:pt x="360775" y="793349"/>
                  <a:pt x="395476" y="768636"/>
                  <a:pt x="423830" y="759185"/>
                </a:cubicBezTo>
                <a:cubicBezTo>
                  <a:pt x="454777" y="748869"/>
                  <a:pt x="519356" y="710900"/>
                  <a:pt x="546922" y="688847"/>
                </a:cubicBezTo>
                <a:cubicBezTo>
                  <a:pt x="559868" y="678490"/>
                  <a:pt x="570369" y="665400"/>
                  <a:pt x="582092" y="653677"/>
                </a:cubicBezTo>
                <a:cubicBezTo>
                  <a:pt x="587953" y="636092"/>
                  <a:pt x="612783" y="614029"/>
                  <a:pt x="599676" y="600923"/>
                </a:cubicBezTo>
                <a:cubicBezTo>
                  <a:pt x="587952" y="589200"/>
                  <a:pt x="564507" y="619514"/>
                  <a:pt x="564507" y="636093"/>
                </a:cubicBezTo>
                <a:cubicBezTo>
                  <a:pt x="564507" y="662306"/>
                  <a:pt x="587953" y="682985"/>
                  <a:pt x="599676" y="706431"/>
                </a:cubicBezTo>
                <a:cubicBezTo>
                  <a:pt x="628984" y="700570"/>
                  <a:pt x="660128" y="700620"/>
                  <a:pt x="687599" y="688847"/>
                </a:cubicBezTo>
                <a:cubicBezTo>
                  <a:pt x="692708" y="686657"/>
                  <a:pt x="765788" y="617880"/>
                  <a:pt x="740353" y="600923"/>
                </a:cubicBezTo>
                <a:cubicBezTo>
                  <a:pt x="720244" y="587517"/>
                  <a:pt x="693461" y="612646"/>
                  <a:pt x="670015" y="618508"/>
                </a:cubicBezTo>
                <a:cubicBezTo>
                  <a:pt x="626550" y="748901"/>
                  <a:pt x="694191" y="595431"/>
                  <a:pt x="582092" y="688847"/>
                </a:cubicBezTo>
                <a:cubicBezTo>
                  <a:pt x="561954" y="705628"/>
                  <a:pt x="558645" y="735739"/>
                  <a:pt x="546922" y="759185"/>
                </a:cubicBezTo>
                <a:cubicBezTo>
                  <a:pt x="552784" y="776770"/>
                  <a:pt x="546223" y="808892"/>
                  <a:pt x="564507" y="811939"/>
                </a:cubicBezTo>
                <a:cubicBezTo>
                  <a:pt x="625769" y="822150"/>
                  <a:pt x="665909" y="767396"/>
                  <a:pt x="687599" y="724016"/>
                </a:cubicBezTo>
                <a:cubicBezTo>
                  <a:pt x="695889" y="707437"/>
                  <a:pt x="696894" y="687841"/>
                  <a:pt x="705184" y="671262"/>
                </a:cubicBezTo>
                <a:cubicBezTo>
                  <a:pt x="714635" y="652359"/>
                  <a:pt x="728630" y="636093"/>
                  <a:pt x="740353" y="618508"/>
                </a:cubicBezTo>
                <a:cubicBezTo>
                  <a:pt x="728630" y="583339"/>
                  <a:pt x="735350" y="534548"/>
                  <a:pt x="705184" y="513000"/>
                </a:cubicBezTo>
                <a:cubicBezTo>
                  <a:pt x="668470" y="486775"/>
                  <a:pt x="541529" y="581073"/>
                  <a:pt x="670015" y="495416"/>
                </a:cubicBezTo>
                <a:cubicBezTo>
                  <a:pt x="664153" y="471970"/>
                  <a:pt x="674046" y="435885"/>
                  <a:pt x="652430" y="425077"/>
                </a:cubicBezTo>
                <a:cubicBezTo>
                  <a:pt x="635851" y="416787"/>
                  <a:pt x="634846" y="459295"/>
                  <a:pt x="634846" y="477831"/>
                </a:cubicBezTo>
                <a:cubicBezTo>
                  <a:pt x="634846" y="496367"/>
                  <a:pt x="646569" y="513000"/>
                  <a:pt x="652430" y="530585"/>
                </a:cubicBezTo>
                <a:cubicBezTo>
                  <a:pt x="693461" y="524723"/>
                  <a:pt x="738450" y="531536"/>
                  <a:pt x="775522" y="513000"/>
                </a:cubicBezTo>
                <a:cubicBezTo>
                  <a:pt x="792101" y="504711"/>
                  <a:pt x="793107" y="478783"/>
                  <a:pt x="793107" y="460247"/>
                </a:cubicBezTo>
                <a:cubicBezTo>
                  <a:pt x="793107" y="303977"/>
                  <a:pt x="806232" y="334925"/>
                  <a:pt x="705184" y="284400"/>
                </a:cubicBezTo>
                <a:cubicBezTo>
                  <a:pt x="675876" y="290262"/>
                  <a:pt x="630627" y="275252"/>
                  <a:pt x="617261" y="301985"/>
                </a:cubicBezTo>
                <a:cubicBezTo>
                  <a:pt x="559531" y="417446"/>
                  <a:pt x="630380" y="423588"/>
                  <a:pt x="687599" y="442662"/>
                </a:cubicBezTo>
                <a:cubicBezTo>
                  <a:pt x="693461" y="460247"/>
                  <a:pt x="701868" y="477179"/>
                  <a:pt x="705184" y="495416"/>
                </a:cubicBezTo>
                <a:cubicBezTo>
                  <a:pt x="713638" y="541911"/>
                  <a:pt x="706619" y="591681"/>
                  <a:pt x="722769" y="636093"/>
                </a:cubicBezTo>
                <a:cubicBezTo>
                  <a:pt x="731267" y="659464"/>
                  <a:pt x="757938" y="671262"/>
                  <a:pt x="775522" y="688847"/>
                </a:cubicBezTo>
                <a:cubicBezTo>
                  <a:pt x="810691" y="682985"/>
                  <a:pt x="855818" y="696474"/>
                  <a:pt x="881030" y="671262"/>
                </a:cubicBezTo>
                <a:cubicBezTo>
                  <a:pt x="895974" y="656318"/>
                  <a:pt x="859391" y="634744"/>
                  <a:pt x="845861" y="618508"/>
                </a:cubicBezTo>
                <a:cubicBezTo>
                  <a:pt x="829941" y="599403"/>
                  <a:pt x="810692" y="583339"/>
                  <a:pt x="793107" y="565754"/>
                </a:cubicBezTo>
                <a:cubicBezTo>
                  <a:pt x="763799" y="571616"/>
                  <a:pt x="730052" y="566760"/>
                  <a:pt x="705184" y="583339"/>
                </a:cubicBezTo>
                <a:cubicBezTo>
                  <a:pt x="689761" y="593621"/>
                  <a:pt x="695889" y="619514"/>
                  <a:pt x="687599" y="636093"/>
                </a:cubicBezTo>
                <a:cubicBezTo>
                  <a:pt x="678148" y="654996"/>
                  <a:pt x="664153" y="671262"/>
                  <a:pt x="652430" y="688847"/>
                </a:cubicBezTo>
                <a:cubicBezTo>
                  <a:pt x="617260" y="677123"/>
                  <a:pt x="582092" y="653677"/>
                  <a:pt x="546922" y="688847"/>
                </a:cubicBezTo>
                <a:cubicBezTo>
                  <a:pt x="533815" y="701954"/>
                  <a:pt x="538874" y="725706"/>
                  <a:pt x="529338" y="741600"/>
                </a:cubicBezTo>
                <a:cubicBezTo>
                  <a:pt x="505199" y="781832"/>
                  <a:pt x="482912" y="780522"/>
                  <a:pt x="441415" y="794354"/>
                </a:cubicBezTo>
                <a:cubicBezTo>
                  <a:pt x="429692" y="776769"/>
                  <a:pt x="426749" y="746726"/>
                  <a:pt x="406246" y="741600"/>
                </a:cubicBezTo>
                <a:cubicBezTo>
                  <a:pt x="390162" y="737579"/>
                  <a:pt x="371076" y="760191"/>
                  <a:pt x="371076" y="776770"/>
                </a:cubicBezTo>
                <a:cubicBezTo>
                  <a:pt x="371076" y="797904"/>
                  <a:pt x="394523" y="811939"/>
                  <a:pt x="406246" y="829523"/>
                </a:cubicBezTo>
                <a:cubicBezTo>
                  <a:pt x="429692" y="817800"/>
                  <a:pt x="453824" y="807359"/>
                  <a:pt x="476584" y="794354"/>
                </a:cubicBezTo>
                <a:cubicBezTo>
                  <a:pt x="494934" y="783869"/>
                  <a:pt x="508491" y="762659"/>
                  <a:pt x="529338" y="759185"/>
                </a:cubicBezTo>
                <a:cubicBezTo>
                  <a:pt x="547622" y="756138"/>
                  <a:pt x="564507" y="770908"/>
                  <a:pt x="582092" y="776770"/>
                </a:cubicBezTo>
                <a:cubicBezTo>
                  <a:pt x="628984" y="770908"/>
                  <a:pt x="678892" y="776736"/>
                  <a:pt x="722769" y="759185"/>
                </a:cubicBezTo>
                <a:cubicBezTo>
                  <a:pt x="789574" y="732463"/>
                  <a:pt x="743971" y="608667"/>
                  <a:pt x="740353" y="583339"/>
                </a:cubicBezTo>
                <a:cubicBezTo>
                  <a:pt x="728630" y="600924"/>
                  <a:pt x="700058" y="615590"/>
                  <a:pt x="705184" y="636093"/>
                </a:cubicBezTo>
                <a:cubicBezTo>
                  <a:pt x="709680" y="654075"/>
                  <a:pt x="743109" y="664799"/>
                  <a:pt x="757938" y="653677"/>
                </a:cubicBezTo>
                <a:cubicBezTo>
                  <a:pt x="777272" y="639176"/>
                  <a:pt x="769661" y="606785"/>
                  <a:pt x="775522" y="583339"/>
                </a:cubicBezTo>
                <a:cubicBezTo>
                  <a:pt x="744294" y="572929"/>
                  <a:pt x="669304" y="528451"/>
                  <a:pt x="705184" y="636093"/>
                </a:cubicBezTo>
                <a:cubicBezTo>
                  <a:pt x="711867" y="656143"/>
                  <a:pt x="740353" y="659539"/>
                  <a:pt x="757938" y="671262"/>
                </a:cubicBezTo>
                <a:cubicBezTo>
                  <a:pt x="775523" y="659539"/>
                  <a:pt x="795748" y="651037"/>
                  <a:pt x="810692" y="636093"/>
                </a:cubicBezTo>
                <a:cubicBezTo>
                  <a:pt x="878012" y="568773"/>
                  <a:pt x="841392" y="530008"/>
                  <a:pt x="828276" y="425077"/>
                </a:cubicBezTo>
                <a:cubicBezTo>
                  <a:pt x="810508" y="282933"/>
                  <a:pt x="843748" y="324022"/>
                  <a:pt x="757938" y="266816"/>
                </a:cubicBezTo>
                <a:cubicBezTo>
                  <a:pt x="709059" y="276591"/>
                  <a:pt x="638372" y="273821"/>
                  <a:pt x="617261" y="337154"/>
                </a:cubicBezTo>
                <a:lnTo>
                  <a:pt x="634846" y="389908"/>
                </a:lnTo>
                <a:cubicBezTo>
                  <a:pt x="673469" y="331973"/>
                  <a:pt x="701028" y="316693"/>
                  <a:pt x="652430" y="231647"/>
                </a:cubicBezTo>
                <a:cubicBezTo>
                  <a:pt x="643234" y="215553"/>
                  <a:pt x="617261" y="219924"/>
                  <a:pt x="599676" y="214062"/>
                </a:cubicBezTo>
                <a:cubicBezTo>
                  <a:pt x="558645" y="219924"/>
                  <a:pt x="513656" y="213111"/>
                  <a:pt x="476584" y="231647"/>
                </a:cubicBezTo>
                <a:cubicBezTo>
                  <a:pt x="425150" y="257364"/>
                  <a:pt x="339445" y="393395"/>
                  <a:pt x="423830" y="266816"/>
                </a:cubicBezTo>
                <a:cubicBezTo>
                  <a:pt x="417969" y="249231"/>
                  <a:pt x="419353" y="227169"/>
                  <a:pt x="406246" y="214062"/>
                </a:cubicBezTo>
                <a:cubicBezTo>
                  <a:pt x="370198" y="178013"/>
                  <a:pt x="299011" y="207373"/>
                  <a:pt x="265569" y="214062"/>
                </a:cubicBezTo>
                <a:lnTo>
                  <a:pt x="247984" y="161308"/>
                </a:lnTo>
                <a:cubicBezTo>
                  <a:pt x="224538" y="167170"/>
                  <a:pt x="199262" y="189701"/>
                  <a:pt x="177646" y="178893"/>
                </a:cubicBezTo>
                <a:cubicBezTo>
                  <a:pt x="162817" y="171478"/>
                  <a:pt x="218058" y="159451"/>
                  <a:pt x="212815" y="143723"/>
                </a:cubicBezTo>
                <a:cubicBezTo>
                  <a:pt x="182394" y="52462"/>
                  <a:pt x="143766" y="158727"/>
                  <a:pt x="142476" y="161308"/>
                </a:cubicBezTo>
              </a:path>
            </a:pathLst>
          </a:custGeom>
          <a:solidFill>
            <a:schemeClr val="tx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nb-NO">
              <a:solidFill>
                <a:prstClr val="black"/>
              </a:solidFill>
            </a:endParaRPr>
          </a:p>
        </p:txBody>
      </p:sp>
      <p:cxnSp>
        <p:nvCxnSpPr>
          <p:cNvPr id="28" name="Rett pil 27"/>
          <p:cNvCxnSpPr/>
          <p:nvPr/>
        </p:nvCxnSpPr>
        <p:spPr>
          <a:xfrm flipH="1">
            <a:off x="7902686" y="866384"/>
            <a:ext cx="36004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kstSylinder 28"/>
          <p:cNvSpPr txBox="1"/>
          <p:nvPr/>
        </p:nvSpPr>
        <p:spPr>
          <a:xfrm>
            <a:off x="7775848" y="497052"/>
            <a:ext cx="1368152" cy="369332"/>
          </a:xfrm>
          <a:prstGeom prst="rect">
            <a:avLst/>
          </a:prstGeom>
          <a:noFill/>
        </p:spPr>
        <p:txBody>
          <a:bodyPr wrap="square" rtlCol="0">
            <a:spAutoFit/>
          </a:bodyPr>
          <a:lstStyle/>
          <a:p>
            <a:pPr fontAlgn="auto">
              <a:spcBef>
                <a:spcPts val="0"/>
              </a:spcBef>
              <a:spcAft>
                <a:spcPts val="0"/>
              </a:spcAft>
            </a:pPr>
            <a:r>
              <a:rPr lang="nb-NO" b="1" dirty="0" smtClean="0">
                <a:solidFill>
                  <a:prstClr val="black"/>
                </a:solidFill>
                <a:latin typeface="Calibri"/>
              </a:rPr>
              <a:t>Studielege</a:t>
            </a:r>
            <a:endParaRPr lang="nb-NO" b="1" dirty="0">
              <a:solidFill>
                <a:prstClr val="black"/>
              </a:solidFill>
              <a:latin typeface="Calibri"/>
            </a:endParaRPr>
          </a:p>
        </p:txBody>
      </p:sp>
      <p:pic>
        <p:nvPicPr>
          <p:cNvPr id="2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980" t="34261" r="23724" b="23935"/>
          <a:stretch/>
        </p:blipFill>
        <p:spPr bwMode="auto">
          <a:xfrm>
            <a:off x="6328966" y="5301208"/>
            <a:ext cx="1406925" cy="94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ktangel 3"/>
          <p:cNvSpPr/>
          <p:nvPr/>
        </p:nvSpPr>
        <p:spPr>
          <a:xfrm>
            <a:off x="1619672" y="836712"/>
            <a:ext cx="1866668" cy="1296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Bildeforklaring formet som en ellipse 29"/>
          <p:cNvSpPr/>
          <p:nvPr/>
        </p:nvSpPr>
        <p:spPr>
          <a:xfrm>
            <a:off x="867387" y="794894"/>
            <a:ext cx="3440911" cy="1770010"/>
          </a:xfrm>
          <a:prstGeom prst="wedgeEllipseCallout">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a:solidFill>
                <a:prstClr val="white"/>
              </a:solidFill>
            </a:endParaRPr>
          </a:p>
        </p:txBody>
      </p:sp>
      <p:sp>
        <p:nvSpPr>
          <p:cNvPr id="20" name="TekstSylinder 19"/>
          <p:cNvSpPr txBox="1"/>
          <p:nvPr/>
        </p:nvSpPr>
        <p:spPr>
          <a:xfrm>
            <a:off x="1187624" y="836712"/>
            <a:ext cx="2949621" cy="1508105"/>
          </a:xfrm>
          <a:prstGeom prst="rect">
            <a:avLst/>
          </a:prstGeom>
          <a:noFill/>
          <a:ln>
            <a:noFill/>
          </a:ln>
        </p:spPr>
        <p:txBody>
          <a:bodyPr wrap="square" rtlCol="0">
            <a:spAutoFit/>
          </a:bodyPr>
          <a:lstStyle/>
          <a:p>
            <a:pPr algn="ctr" fontAlgn="auto">
              <a:spcBef>
                <a:spcPts val="0"/>
              </a:spcBef>
              <a:spcAft>
                <a:spcPts val="0"/>
              </a:spcAft>
            </a:pPr>
            <a:r>
              <a:rPr lang="nb-NO" dirty="0" smtClean="0">
                <a:solidFill>
                  <a:prstClr val="black"/>
                </a:solidFill>
              </a:rPr>
              <a:t>JA!! Celler!! </a:t>
            </a:r>
          </a:p>
          <a:p>
            <a:pPr algn="ctr" fontAlgn="auto">
              <a:spcBef>
                <a:spcPts val="0"/>
              </a:spcBef>
              <a:spcAft>
                <a:spcPts val="0"/>
              </a:spcAft>
            </a:pPr>
            <a:r>
              <a:rPr lang="nb-NO" dirty="0" smtClean="0">
                <a:solidFill>
                  <a:prstClr val="black"/>
                </a:solidFill>
              </a:rPr>
              <a:t>En aktuell pasient! </a:t>
            </a:r>
          </a:p>
          <a:p>
            <a:pPr algn="ctr" fontAlgn="auto">
              <a:spcBef>
                <a:spcPts val="0"/>
              </a:spcBef>
              <a:spcAft>
                <a:spcPts val="0"/>
              </a:spcAft>
            </a:pPr>
            <a:r>
              <a:rPr lang="nb-NO" sz="2800" b="1" dirty="0" smtClean="0">
                <a:solidFill>
                  <a:prstClr val="black"/>
                </a:solidFill>
              </a:rPr>
              <a:t>Jeg ringer studielegen</a:t>
            </a:r>
            <a:r>
              <a:rPr lang="nb-NO" sz="2800" b="1" dirty="0" smtClean="0">
                <a:solidFill>
                  <a:prstClr val="black"/>
                </a:solidFill>
                <a:latin typeface="Calibri"/>
              </a:rPr>
              <a:t>!</a:t>
            </a:r>
            <a:endParaRPr lang="nb-NO" sz="2800" b="1" dirty="0">
              <a:solidFill>
                <a:prstClr val="black"/>
              </a:solidFill>
              <a:latin typeface="Calibri"/>
            </a:endParaRPr>
          </a:p>
        </p:txBody>
      </p:sp>
      <p:sp>
        <p:nvSpPr>
          <p:cNvPr id="27" name="TekstSylinder 26"/>
          <p:cNvSpPr txBox="1"/>
          <p:nvPr/>
        </p:nvSpPr>
        <p:spPr>
          <a:xfrm>
            <a:off x="155184" y="1336412"/>
            <a:ext cx="1080120" cy="584775"/>
          </a:xfrm>
          <a:prstGeom prst="rect">
            <a:avLst/>
          </a:prstGeom>
          <a:noFill/>
        </p:spPr>
        <p:txBody>
          <a:bodyPr wrap="square" rtlCol="0">
            <a:spAutoFit/>
          </a:bodyPr>
          <a:lstStyle/>
          <a:p>
            <a:r>
              <a:rPr lang="nb-NO" sz="3200" b="1" dirty="0" smtClean="0">
                <a:solidFill>
                  <a:srgbClr val="C00000"/>
                </a:solidFill>
                <a:latin typeface="+mn-lt"/>
              </a:rPr>
              <a:t>2.</a:t>
            </a:r>
            <a:endParaRPr lang="nb-NO" sz="3200" b="1" dirty="0">
              <a:solidFill>
                <a:srgbClr val="C00000"/>
              </a:solidFill>
              <a:latin typeface="+mn-lt"/>
            </a:endParaRPr>
          </a:p>
        </p:txBody>
      </p:sp>
    </p:spTree>
    <p:extLst>
      <p:ext uri="{BB962C8B-B14F-4D97-AF65-F5344CB8AC3E}">
        <p14:creationId xmlns:p14="http://schemas.microsoft.com/office/powerpoint/2010/main" val="33170957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Studieleger</a:t>
            </a:r>
            <a:r>
              <a:rPr lang="nb-NO" dirty="0" smtClean="0"/>
              <a:t>/ kontaktleger Ullevål</a:t>
            </a:r>
            <a:endParaRPr lang="nb-NO" dirty="0"/>
          </a:p>
        </p:txBody>
      </p:sp>
      <p:sp>
        <p:nvSpPr>
          <p:cNvPr id="3" name="Plassholder for innhold 2"/>
          <p:cNvSpPr>
            <a:spLocks noGrp="1"/>
          </p:cNvSpPr>
          <p:nvPr>
            <p:ph idx="1"/>
          </p:nvPr>
        </p:nvSpPr>
        <p:spPr/>
        <p:txBody>
          <a:bodyPr/>
          <a:lstStyle/>
          <a:p>
            <a:r>
              <a:rPr lang="nb-NO" dirty="0" smtClean="0"/>
              <a:t>Nevrolog Pål Berg Hansen 95889245</a:t>
            </a:r>
          </a:p>
          <a:p>
            <a:r>
              <a:rPr lang="nb-NO" dirty="0" smtClean="0"/>
              <a:t>Nevrolog LIS Margrethe Kjensli Halvorsen 41502214</a:t>
            </a:r>
          </a:p>
          <a:p>
            <a:r>
              <a:rPr lang="nb-NO" dirty="0" smtClean="0"/>
              <a:t>Infeksjonsmedisiner </a:t>
            </a:r>
            <a:r>
              <a:rPr lang="nb-NO" smtClean="0"/>
              <a:t>Else Quist-Paulsen 93055498</a:t>
            </a:r>
            <a:endParaRPr lang="nb-NO" dirty="0"/>
          </a:p>
        </p:txBody>
      </p:sp>
    </p:spTree>
    <p:extLst>
      <p:ext uri="{BB962C8B-B14F-4D97-AF65-F5344CB8AC3E}">
        <p14:creationId xmlns:p14="http://schemas.microsoft.com/office/powerpoint/2010/main" val="4365084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jerte 7"/>
          <p:cNvSpPr/>
          <p:nvPr/>
        </p:nvSpPr>
        <p:spPr>
          <a:xfrm>
            <a:off x="5569034" y="2970714"/>
            <a:ext cx="1594520" cy="1649794"/>
          </a:xfrm>
          <a:prstGeom prst="hear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lysbildenummer 4"/>
          <p:cNvSpPr>
            <a:spLocks noGrp="1"/>
          </p:cNvSpPr>
          <p:nvPr>
            <p:ph type="sldNum" sz="quarter" idx="12"/>
          </p:nvPr>
        </p:nvSpPr>
        <p:spPr/>
        <p:txBody>
          <a:bodyPr/>
          <a:lstStyle/>
          <a:p>
            <a:fld id="{7A6B2D5D-132D-4B3C-8AB8-CA4FE993593B}" type="slidenum">
              <a:rPr lang="nb-NO" smtClean="0">
                <a:solidFill>
                  <a:prstClr val="black">
                    <a:tint val="75000"/>
                  </a:prstClr>
                </a:solidFill>
              </a:rPr>
              <a:pPr/>
              <a:t>44</a:t>
            </a:fld>
            <a:endParaRPr lang="nb-NO">
              <a:solidFill>
                <a:prstClr val="black">
                  <a:tint val="75000"/>
                </a:prstClr>
              </a:solidFill>
            </a:endParaRPr>
          </a:p>
        </p:txBody>
      </p:sp>
      <p:pic>
        <p:nvPicPr>
          <p:cNvPr id="3076" name="Picture 4" descr="\\sikt.sykehuspartner.no\Data\SSHF\Krs\brukere\aaslor\My Pictures\imagesX8NKI8J5.jpg"/>
          <p:cNvPicPr>
            <a:picLocks noChangeAspect="1" noChangeArrowheads="1"/>
          </p:cNvPicPr>
          <p:nvPr/>
        </p:nvPicPr>
        <p:blipFill>
          <a:blip r:embed="rId2" cstate="print"/>
          <a:srcRect b="15817"/>
          <a:stretch>
            <a:fillRect/>
          </a:stretch>
        </p:blipFill>
        <p:spPr bwMode="auto">
          <a:xfrm>
            <a:off x="1865784" y="1052736"/>
            <a:ext cx="3210274" cy="5320544"/>
          </a:xfrm>
          <a:prstGeom prst="rect">
            <a:avLst/>
          </a:prstGeom>
          <a:noFill/>
        </p:spPr>
      </p:pic>
      <p:sp>
        <p:nvSpPr>
          <p:cNvPr id="23" name="Pil høyre 22"/>
          <p:cNvSpPr/>
          <p:nvPr/>
        </p:nvSpPr>
        <p:spPr>
          <a:xfrm>
            <a:off x="4860032" y="3212976"/>
            <a:ext cx="50405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a:solidFill>
                <a:prstClr val="white"/>
              </a:solidFill>
            </a:endParaRPr>
          </a:p>
        </p:txBody>
      </p:sp>
      <p:sp>
        <p:nvSpPr>
          <p:cNvPr id="4" name="Rektangel 3"/>
          <p:cNvSpPr/>
          <p:nvPr/>
        </p:nvSpPr>
        <p:spPr>
          <a:xfrm>
            <a:off x="2483768" y="908720"/>
            <a:ext cx="2154701" cy="15885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Bildeforklaring formet som en ellipse 29"/>
          <p:cNvSpPr/>
          <p:nvPr/>
        </p:nvSpPr>
        <p:spPr>
          <a:xfrm>
            <a:off x="1492274" y="512675"/>
            <a:ext cx="3439766" cy="2232248"/>
          </a:xfrm>
          <a:prstGeom prst="wedgeEllipseCallout">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a:solidFill>
                <a:prstClr val="white"/>
              </a:solidFill>
            </a:endParaRPr>
          </a:p>
        </p:txBody>
      </p:sp>
      <p:sp>
        <p:nvSpPr>
          <p:cNvPr id="20" name="TekstSylinder 19"/>
          <p:cNvSpPr txBox="1"/>
          <p:nvPr/>
        </p:nvSpPr>
        <p:spPr>
          <a:xfrm>
            <a:off x="1619672" y="997857"/>
            <a:ext cx="3240360" cy="1015663"/>
          </a:xfrm>
          <a:prstGeom prst="rect">
            <a:avLst/>
          </a:prstGeom>
          <a:noFill/>
          <a:ln>
            <a:noFill/>
          </a:ln>
        </p:spPr>
        <p:txBody>
          <a:bodyPr wrap="square" rtlCol="0">
            <a:spAutoFit/>
          </a:bodyPr>
          <a:lstStyle/>
          <a:p>
            <a:pPr algn="ctr" fontAlgn="auto">
              <a:spcBef>
                <a:spcPts val="0"/>
              </a:spcBef>
              <a:spcAft>
                <a:spcPts val="0"/>
              </a:spcAft>
            </a:pPr>
            <a:r>
              <a:rPr lang="nb-NO" sz="2000" b="1" dirty="0" smtClean="0">
                <a:solidFill>
                  <a:prstClr val="black"/>
                </a:solidFill>
              </a:rPr>
              <a:t>Herlig!</a:t>
            </a:r>
          </a:p>
          <a:p>
            <a:pPr algn="ctr" fontAlgn="auto">
              <a:spcBef>
                <a:spcPts val="0"/>
              </a:spcBef>
              <a:spcAft>
                <a:spcPts val="0"/>
              </a:spcAft>
            </a:pPr>
            <a:r>
              <a:rPr lang="nb-NO" sz="2000" b="1" dirty="0" smtClean="0">
                <a:solidFill>
                  <a:prstClr val="black"/>
                </a:solidFill>
              </a:rPr>
              <a:t>Studielegen tar seg av</a:t>
            </a:r>
          </a:p>
          <a:p>
            <a:pPr algn="ctr" fontAlgn="auto">
              <a:spcBef>
                <a:spcPts val="0"/>
              </a:spcBef>
              <a:spcAft>
                <a:spcPts val="0"/>
              </a:spcAft>
            </a:pPr>
            <a:r>
              <a:rPr lang="nb-NO" sz="2000" b="1" dirty="0" smtClean="0">
                <a:solidFill>
                  <a:prstClr val="black"/>
                </a:solidFill>
              </a:rPr>
              <a:t>Inklusjonen!</a:t>
            </a:r>
            <a:endParaRPr lang="nb-NO" sz="2000" b="1" dirty="0">
              <a:solidFill>
                <a:prstClr val="black"/>
              </a:solidFill>
            </a:endParaRPr>
          </a:p>
        </p:txBody>
      </p:sp>
      <p:sp>
        <p:nvSpPr>
          <p:cNvPr id="27" name="TekstSylinder 26"/>
          <p:cNvSpPr txBox="1"/>
          <p:nvPr/>
        </p:nvSpPr>
        <p:spPr>
          <a:xfrm>
            <a:off x="827584" y="1336412"/>
            <a:ext cx="664689" cy="584775"/>
          </a:xfrm>
          <a:prstGeom prst="rect">
            <a:avLst/>
          </a:prstGeom>
          <a:noFill/>
        </p:spPr>
        <p:txBody>
          <a:bodyPr wrap="square" rtlCol="0">
            <a:spAutoFit/>
          </a:bodyPr>
          <a:lstStyle/>
          <a:p>
            <a:r>
              <a:rPr lang="nb-NO" sz="3200" b="1" dirty="0" smtClean="0">
                <a:solidFill>
                  <a:srgbClr val="C00000"/>
                </a:solidFill>
                <a:latin typeface="+mn-lt"/>
              </a:rPr>
              <a:t>3.</a:t>
            </a:r>
            <a:endParaRPr lang="nb-NO" sz="3200" b="1" dirty="0">
              <a:solidFill>
                <a:srgbClr val="C00000"/>
              </a:solidFill>
              <a:latin typeface="+mn-lt"/>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2429" y="3503996"/>
            <a:ext cx="929111" cy="805230"/>
          </a:xfrm>
          <a:prstGeom prst="ellipse">
            <a:avLst/>
          </a:prstGeom>
          <a:noFill/>
          <a:ln w="19050">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305144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raei\AppData\Local\Microsoft\Windows\Temporary Internet Files\Low\Content.IE5\BPFUQ0U9\bilde[2].JPG"/>
          <p:cNvPicPr>
            <a:picLocks noGrp="1" noChangeAspect="1" noChangeArrowheads="1"/>
          </p:cNvPicPr>
          <p:nvPr>
            <p:ph idx="4294967295"/>
          </p:nvPr>
        </p:nvPicPr>
        <p:blipFill>
          <a:blip r:embed="rId3" cstate="print"/>
          <a:srcRect/>
          <a:stretch>
            <a:fillRect/>
          </a:stretch>
        </p:blipFill>
        <p:spPr bwMode="auto">
          <a:xfrm rot="5400000">
            <a:off x="3567252" y="1009946"/>
            <a:ext cx="5687195" cy="4525963"/>
          </a:xfrm>
          <a:prstGeom prst="rect">
            <a:avLst/>
          </a:prstGeom>
          <a:noFill/>
        </p:spPr>
      </p:pic>
      <p:pic>
        <p:nvPicPr>
          <p:cNvPr id="3" name="Plassholder for innhold 19" descr="logoNORpayoff.jpg"/>
          <p:cNvPicPr>
            <a:picLocks noChangeAspect="1"/>
          </p:cNvPicPr>
          <p:nvPr/>
        </p:nvPicPr>
        <p:blipFill>
          <a:blip r:embed="rId4" cstate="print"/>
          <a:stretch>
            <a:fillRect/>
          </a:stretch>
        </p:blipFill>
        <p:spPr>
          <a:xfrm>
            <a:off x="423154" y="4846588"/>
            <a:ext cx="2745614" cy="1922632"/>
          </a:xfrm>
          <a:prstGeom prst="rect">
            <a:avLst/>
          </a:prstGeom>
        </p:spPr>
      </p:pic>
      <p:sp>
        <p:nvSpPr>
          <p:cNvPr id="5" name="TekstSylinder 4"/>
          <p:cNvSpPr txBox="1"/>
          <p:nvPr/>
        </p:nvSpPr>
        <p:spPr>
          <a:xfrm>
            <a:off x="0" y="1"/>
            <a:ext cx="9144000" cy="1200329"/>
          </a:xfrm>
          <a:prstGeom prst="rect">
            <a:avLst/>
          </a:prstGeom>
          <a:noFill/>
        </p:spPr>
        <p:txBody>
          <a:bodyPr wrap="square" rtlCol="0">
            <a:spAutoFit/>
          </a:bodyPr>
          <a:lstStyle/>
          <a:p>
            <a:r>
              <a:rPr lang="nb-NO" sz="7200" dirty="0" smtClean="0">
                <a:solidFill>
                  <a:schemeClr val="bg1"/>
                </a:solidFill>
                <a:latin typeface="Times New Roman" panose="02020603050405020304" pitchFamily="18" charset="0"/>
                <a:cs typeface="Times New Roman" panose="02020603050405020304" pitchFamily="18" charset="0"/>
              </a:rPr>
              <a:t>Spørsmål?</a:t>
            </a:r>
            <a:endParaRPr lang="nb-NO" sz="7200" dirty="0">
              <a:solidFill>
                <a:schemeClr val="bg1"/>
              </a:solidFill>
              <a:latin typeface="Times New Roman" panose="02020603050405020304" pitchFamily="18" charset="0"/>
              <a:cs typeface="Times New Roman" panose="02020603050405020304" pitchFamily="18" charset="0"/>
            </a:endParaRPr>
          </a:p>
        </p:txBody>
      </p:sp>
      <p:sp>
        <p:nvSpPr>
          <p:cNvPr id="2" name="TekstSylinder 1"/>
          <p:cNvSpPr txBox="1"/>
          <p:nvPr/>
        </p:nvSpPr>
        <p:spPr>
          <a:xfrm>
            <a:off x="934953" y="2276872"/>
            <a:ext cx="2411519" cy="1569660"/>
          </a:xfrm>
          <a:prstGeom prst="rect">
            <a:avLst/>
          </a:prstGeom>
          <a:noFill/>
        </p:spPr>
        <p:txBody>
          <a:bodyPr wrap="square" rtlCol="0">
            <a:spAutoFit/>
          </a:bodyPr>
          <a:lstStyle/>
          <a:p>
            <a:r>
              <a:rPr lang="nb-NO" sz="9600" dirty="0" smtClean="0"/>
              <a:t>?</a:t>
            </a:r>
            <a:endParaRPr lang="nb-NO" sz="9600" dirty="0"/>
          </a:p>
        </p:txBody>
      </p:sp>
      <p:sp>
        <p:nvSpPr>
          <p:cNvPr id="6" name="Rektangel 5"/>
          <p:cNvSpPr/>
          <p:nvPr/>
        </p:nvSpPr>
        <p:spPr>
          <a:xfrm>
            <a:off x="251521" y="116632"/>
            <a:ext cx="6966474" cy="923330"/>
          </a:xfrm>
          <a:prstGeom prst="rect">
            <a:avLst/>
          </a:prstGeom>
        </p:spPr>
        <p:txBody>
          <a:bodyPr wrap="square">
            <a:spAutoFit/>
          </a:bodyPr>
          <a:lstStyle/>
          <a:p>
            <a:r>
              <a:rPr lang="nb-NO" sz="5400" dirty="0">
                <a:solidFill>
                  <a:srgbClr val="FF0000"/>
                </a:solidFill>
              </a:rPr>
              <a:t>Flåttsenteret.no</a:t>
            </a:r>
          </a:p>
        </p:txBody>
      </p:sp>
    </p:spTree>
    <p:extLst>
      <p:ext uri="{BB962C8B-B14F-4D97-AF65-F5344CB8AC3E}">
        <p14:creationId xmlns:p14="http://schemas.microsoft.com/office/powerpoint/2010/main" val="397871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200" b="0" dirty="0" smtClean="0"/>
              <a:t>Skogflått </a:t>
            </a:r>
            <a:r>
              <a:rPr lang="nb-NO" sz="3200" b="0" dirty="0"/>
              <a:t>(</a:t>
            </a:r>
            <a:r>
              <a:rPr lang="nb-NO" sz="3200" b="0" i="1" dirty="0" err="1"/>
              <a:t>Ixodes</a:t>
            </a:r>
            <a:r>
              <a:rPr lang="nb-NO" sz="3200" b="0" i="1" dirty="0"/>
              <a:t> </a:t>
            </a:r>
            <a:r>
              <a:rPr lang="nb-NO" sz="3200" b="0" i="1" dirty="0" smtClean="0"/>
              <a:t>ricinus</a:t>
            </a:r>
            <a:r>
              <a:rPr lang="nb-NO" sz="3200" b="0" dirty="0" smtClean="0"/>
              <a:t>) </a:t>
            </a:r>
            <a:endParaRPr lang="nb-NO" sz="3200" dirty="0"/>
          </a:p>
        </p:txBody>
      </p:sp>
      <p:sp>
        <p:nvSpPr>
          <p:cNvPr id="3" name="Plassholder for innhold 2"/>
          <p:cNvSpPr>
            <a:spLocks noGrp="1"/>
          </p:cNvSpPr>
          <p:nvPr>
            <p:ph sz="half" idx="2"/>
          </p:nvPr>
        </p:nvSpPr>
        <p:spPr>
          <a:xfrm>
            <a:off x="251520" y="1340768"/>
            <a:ext cx="3807062" cy="4641378"/>
          </a:xfrm>
        </p:spPr>
        <p:txBody>
          <a:bodyPr>
            <a:normAutofit/>
          </a:bodyPr>
          <a:lstStyle/>
          <a:p>
            <a:pPr marL="0" indent="0">
              <a:buNone/>
            </a:pPr>
            <a:endParaRPr lang="nb-NO" sz="2000" dirty="0"/>
          </a:p>
          <a:p>
            <a:pPr marL="0" indent="0">
              <a:buNone/>
            </a:pPr>
            <a:endParaRPr lang="nb-NO" sz="2000" dirty="0" smtClean="0"/>
          </a:p>
          <a:p>
            <a:pPr marL="0" indent="0">
              <a:buNone/>
            </a:pPr>
            <a:endParaRPr lang="nb-NO" sz="2000" dirty="0"/>
          </a:p>
          <a:p>
            <a:endParaRPr lang="nb-NO" sz="2000" dirty="0" smtClean="0"/>
          </a:p>
          <a:p>
            <a:endParaRPr lang="nb-NO" sz="2000" dirty="0"/>
          </a:p>
          <a:p>
            <a:endParaRPr lang="nb-NO" sz="2000" dirty="0" smtClean="0"/>
          </a:p>
          <a:p>
            <a:endParaRPr lang="nb-NO" sz="2000" dirty="0"/>
          </a:p>
          <a:p>
            <a:endParaRPr lang="nb-NO" sz="2000" dirty="0" smtClean="0"/>
          </a:p>
          <a:p>
            <a:endParaRPr lang="nb-NO" sz="2000" dirty="0"/>
          </a:p>
          <a:p>
            <a:endParaRPr lang="nb-NO" sz="2000" dirty="0" smtClean="0"/>
          </a:p>
          <a:p>
            <a:endParaRPr lang="nb-NO" sz="2000" dirty="0"/>
          </a:p>
          <a:p>
            <a:pPr marL="0" indent="0">
              <a:buNone/>
            </a:pPr>
            <a:endParaRPr lang="nb-NO" sz="2000" dirty="0" smtClean="0"/>
          </a:p>
        </p:txBody>
      </p:sp>
      <p:pic>
        <p:nvPicPr>
          <p:cNvPr id="9" name="Plassholder for innhold 3"/>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bwMode="auto">
          <a:xfrm>
            <a:off x="3707904" y="1124744"/>
            <a:ext cx="5184576" cy="4384041"/>
          </a:xfrm>
          <a:prstGeom prst="rect">
            <a:avLst/>
          </a:prstGeom>
          <a:noFill/>
          <a:ln w="9525">
            <a:noFill/>
            <a:miter lim="800000"/>
            <a:headEnd/>
            <a:tailEnd/>
          </a:ln>
          <a:effectLst/>
        </p:spPr>
      </p:pic>
      <p:pic>
        <p:nvPicPr>
          <p:cNvPr id="5" name="Plassholder for innhold 19" descr="logoNORpayoff.jpg"/>
          <p:cNvPicPr>
            <a:picLocks noChangeAspect="1"/>
          </p:cNvPicPr>
          <p:nvPr/>
        </p:nvPicPr>
        <p:blipFill>
          <a:blip r:embed="rId4" cstate="print"/>
          <a:stretch>
            <a:fillRect/>
          </a:stretch>
        </p:blipFill>
        <p:spPr>
          <a:xfrm>
            <a:off x="7668344" y="5824658"/>
            <a:ext cx="1475663" cy="1033342"/>
          </a:xfrm>
          <a:prstGeom prst="rect">
            <a:avLst/>
          </a:prstGeom>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3" y="1267644"/>
            <a:ext cx="3528392" cy="31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2627784" y="6427860"/>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ea typeface="MS PGothic" pitchFamily="34" charset="-128"/>
              </a:defRPr>
            </a:lvl1pPr>
            <a:lvl2pPr marL="742950" indent="-285750" eaLnBrk="0" hangingPunct="0">
              <a:defRPr>
                <a:solidFill>
                  <a:schemeClr val="tx1"/>
                </a:solidFill>
                <a:latin typeface="Times New Roman" pitchFamily="18" charset="0"/>
                <a:ea typeface="MS PGothic" pitchFamily="34" charset="-128"/>
              </a:defRPr>
            </a:lvl2pPr>
            <a:lvl3pPr marL="1143000" indent="-228600" eaLnBrk="0" hangingPunct="0">
              <a:defRPr>
                <a:solidFill>
                  <a:schemeClr val="tx1"/>
                </a:solidFill>
                <a:latin typeface="Times New Roman" pitchFamily="18" charset="0"/>
                <a:ea typeface="MS PGothic" pitchFamily="34" charset="-128"/>
              </a:defRPr>
            </a:lvl3pPr>
            <a:lvl4pPr marL="1600200" indent="-228600" eaLnBrk="0" hangingPunct="0">
              <a:defRPr>
                <a:solidFill>
                  <a:schemeClr val="tx1"/>
                </a:solidFill>
                <a:latin typeface="Times New Roman" pitchFamily="18" charset="0"/>
                <a:ea typeface="MS PGothic" pitchFamily="34" charset="-128"/>
              </a:defRPr>
            </a:lvl4pPr>
            <a:lvl5pPr marL="2057400" indent="-228600" eaLnBrk="0" hangingPunct="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eaLnBrk="1" hangingPunct="1"/>
            <a:r>
              <a:rPr lang="nb-NO" altLang="nb-NO" dirty="0"/>
              <a:t>© Hallvar Elven / Preben Ottesen FHI</a:t>
            </a:r>
          </a:p>
        </p:txBody>
      </p:sp>
    </p:spTree>
    <p:extLst>
      <p:ext uri="{BB962C8B-B14F-4D97-AF65-F5344CB8AC3E}">
        <p14:creationId xmlns:p14="http://schemas.microsoft.com/office/powerpoint/2010/main" val="40778413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p:cNvSpPr txBox="1"/>
          <p:nvPr/>
        </p:nvSpPr>
        <p:spPr>
          <a:xfrm>
            <a:off x="3491880" y="2132856"/>
            <a:ext cx="216024" cy="369332"/>
          </a:xfrm>
          <a:prstGeom prst="rect">
            <a:avLst/>
          </a:prstGeom>
          <a:solidFill>
            <a:schemeClr val="bg1"/>
          </a:solidFill>
        </p:spPr>
        <p:txBody>
          <a:bodyPr wrap="square" rtlCol="0">
            <a:spAutoFit/>
          </a:bodyPr>
          <a:lstStyle/>
          <a:p>
            <a:endParaRPr lang="nb-NO" dirty="0"/>
          </a:p>
        </p:txBody>
      </p:sp>
      <p:sp>
        <p:nvSpPr>
          <p:cNvPr id="8" name="Rektangel 7"/>
          <p:cNvSpPr/>
          <p:nvPr/>
        </p:nvSpPr>
        <p:spPr>
          <a:xfrm>
            <a:off x="2699792" y="6453336"/>
            <a:ext cx="136815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395536" y="6688553"/>
            <a:ext cx="655272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3131840" y="5578606"/>
            <a:ext cx="733136" cy="946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10"/>
          <p:cNvSpPr/>
          <p:nvPr/>
        </p:nvSpPr>
        <p:spPr>
          <a:xfrm>
            <a:off x="6422942" y="6450913"/>
            <a:ext cx="733136" cy="946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p:cNvSpPr/>
          <p:nvPr/>
        </p:nvSpPr>
        <p:spPr>
          <a:xfrm>
            <a:off x="6588224" y="3132758"/>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p:cNvSpPr/>
          <p:nvPr/>
        </p:nvSpPr>
        <p:spPr>
          <a:xfrm>
            <a:off x="3779912" y="6309321"/>
            <a:ext cx="5688632" cy="179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p:cNvPicPr/>
          <p:nvPr/>
        </p:nvPicPr>
        <p:blipFill>
          <a:blip r:embed="rId3" cstate="print"/>
          <a:srcRect/>
          <a:stretch>
            <a:fillRect/>
          </a:stretch>
        </p:blipFill>
        <p:spPr bwMode="auto">
          <a:xfrm>
            <a:off x="-324544" y="200214"/>
            <a:ext cx="6237643" cy="6657786"/>
          </a:xfrm>
          <a:prstGeom prst="rect">
            <a:avLst/>
          </a:prstGeom>
          <a:noFill/>
          <a:ln w="9525">
            <a:noFill/>
            <a:miter lim="800000"/>
            <a:headEnd/>
            <a:tailEnd/>
          </a:ln>
        </p:spPr>
      </p:pic>
      <p:sp>
        <p:nvSpPr>
          <p:cNvPr id="9218" name="Tittel 1"/>
          <p:cNvSpPr>
            <a:spLocks noGrp="1"/>
          </p:cNvSpPr>
          <p:nvPr>
            <p:ph type="title"/>
          </p:nvPr>
        </p:nvSpPr>
        <p:spPr>
          <a:xfrm>
            <a:off x="457200" y="-235746"/>
            <a:ext cx="8229600" cy="1143000"/>
          </a:xfrm>
        </p:spPr>
        <p:txBody>
          <a:bodyPr>
            <a:normAutofit fontScale="90000"/>
          </a:bodyPr>
          <a:lstStyle/>
          <a:p>
            <a:pPr lvl="0"/>
            <a:r>
              <a:rPr lang="nb-NO" dirty="0" smtClean="0">
                <a:latin typeface="Times New Roman" pitchFamily="18" charset="0"/>
                <a:cs typeface="Times New Roman" pitchFamily="18" charset="0"/>
              </a:rPr>
              <a:t>Utbredelse skogflått (</a:t>
            </a:r>
            <a:r>
              <a:rPr lang="nb-NO" i="1" dirty="0" smtClean="0">
                <a:latin typeface="Times New Roman" pitchFamily="18" charset="0"/>
                <a:cs typeface="Times New Roman" pitchFamily="18" charset="0"/>
              </a:rPr>
              <a:t>Ixodes ricinus)</a:t>
            </a:r>
            <a:endParaRPr lang="nb-NO" dirty="0" smtClean="0">
              <a:latin typeface="Times New Roman" pitchFamily="18" charset="0"/>
              <a:cs typeface="Times New Roman" pitchFamily="18" charset="0"/>
            </a:endParaRPr>
          </a:p>
        </p:txBody>
      </p:sp>
      <p:sp>
        <p:nvSpPr>
          <p:cNvPr id="9220" name="TekstSylinder 4"/>
          <p:cNvSpPr txBox="1">
            <a:spLocks noChangeArrowheads="1"/>
          </p:cNvSpPr>
          <p:nvPr/>
        </p:nvSpPr>
        <p:spPr bwMode="auto">
          <a:xfrm>
            <a:off x="5076056" y="2564904"/>
            <a:ext cx="2466174" cy="400110"/>
          </a:xfrm>
          <a:prstGeom prst="rect">
            <a:avLst/>
          </a:prstGeom>
          <a:solidFill>
            <a:schemeClr val="bg1"/>
          </a:solidFill>
          <a:ln w="9525">
            <a:noFill/>
            <a:miter lim="800000"/>
            <a:headEnd/>
            <a:tailEnd/>
          </a:ln>
        </p:spPr>
        <p:txBody>
          <a:bodyPr wrap="square">
            <a:spAutoFit/>
          </a:bodyPr>
          <a:lstStyle/>
          <a:p>
            <a:pPr algn="ctr"/>
            <a:r>
              <a:rPr lang="nb-NO" sz="2000" dirty="0">
                <a:latin typeface="Times New Roman" pitchFamily="18" charset="0"/>
                <a:cs typeface="Times New Roman" pitchFamily="18" charset="0"/>
              </a:rPr>
              <a:t>Jore et </a:t>
            </a:r>
            <a:r>
              <a:rPr lang="nb-NO" sz="2000" dirty="0" smtClean="0">
                <a:latin typeface="Times New Roman" pitchFamily="18" charset="0"/>
                <a:cs typeface="Times New Roman" pitchFamily="18" charset="0"/>
              </a:rPr>
              <a:t>al 2011 </a:t>
            </a:r>
            <a:endParaRPr lang="nb-NO" sz="2000" dirty="0">
              <a:latin typeface="Times New Roman" pitchFamily="18" charset="0"/>
              <a:cs typeface="Times New Roman" pitchFamily="18" charset="0"/>
            </a:endParaRPr>
          </a:p>
        </p:txBody>
      </p:sp>
      <p:pic>
        <p:nvPicPr>
          <p:cNvPr id="5" name="Picture 2"/>
          <p:cNvPicPr>
            <a:picLocks noChangeAspect="1" noChangeArrowheads="1"/>
          </p:cNvPicPr>
          <p:nvPr/>
        </p:nvPicPr>
        <p:blipFill>
          <a:blip r:embed="rId4" cstate="print"/>
          <a:srcRect/>
          <a:stretch>
            <a:fillRect/>
          </a:stretch>
        </p:blipFill>
        <p:spPr bwMode="auto">
          <a:xfrm>
            <a:off x="6059794" y="4323157"/>
            <a:ext cx="2911627" cy="2510898"/>
          </a:xfrm>
          <a:prstGeom prst="rect">
            <a:avLst/>
          </a:prstGeom>
          <a:noFill/>
          <a:ln w="9525">
            <a:noFill/>
            <a:miter lim="800000"/>
            <a:headEnd/>
            <a:tailEnd/>
          </a:ln>
        </p:spPr>
      </p:pic>
      <p:pic>
        <p:nvPicPr>
          <p:cNvPr id="14" name="Picture 2" descr="FlÃ¥ttfink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5235" y="4323157"/>
            <a:ext cx="3347864" cy="251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98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eit Kvar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0"/>
            <a:ext cx="512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8045450" y="1052513"/>
            <a:ext cx="10985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itchFamily="18" charset="0"/>
                <a:ea typeface="MS PGothic" pitchFamily="34" charset="-128"/>
              </a:defRPr>
            </a:lvl1pPr>
            <a:lvl2pPr marL="742950" indent="-285750" eaLnBrk="0" hangingPunct="0">
              <a:defRPr>
                <a:solidFill>
                  <a:schemeClr val="tx1"/>
                </a:solidFill>
                <a:latin typeface="Times New Roman" pitchFamily="18" charset="0"/>
                <a:ea typeface="MS PGothic" pitchFamily="34" charset="-128"/>
              </a:defRPr>
            </a:lvl2pPr>
            <a:lvl3pPr marL="1143000" indent="-228600" eaLnBrk="0" hangingPunct="0">
              <a:defRPr>
                <a:solidFill>
                  <a:schemeClr val="tx1"/>
                </a:solidFill>
                <a:latin typeface="Times New Roman" pitchFamily="18" charset="0"/>
                <a:ea typeface="MS PGothic" pitchFamily="34" charset="-128"/>
              </a:defRPr>
            </a:lvl3pPr>
            <a:lvl4pPr marL="1600200" indent="-228600" eaLnBrk="0" hangingPunct="0">
              <a:defRPr>
                <a:solidFill>
                  <a:schemeClr val="tx1"/>
                </a:solidFill>
                <a:latin typeface="Times New Roman" pitchFamily="18" charset="0"/>
                <a:ea typeface="MS PGothic" pitchFamily="34" charset="-128"/>
              </a:defRPr>
            </a:lvl4pPr>
            <a:lvl5pPr marL="2057400" indent="-228600" eaLnBrk="0" hangingPunct="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eaLnBrk="1" hangingPunct="1"/>
            <a:r>
              <a:rPr lang="nb-NO" altLang="nb-NO" sz="3600" b="1">
                <a:solidFill>
                  <a:schemeClr val="bg1"/>
                </a:solidFill>
              </a:rPr>
              <a:t>1963</a:t>
            </a:r>
          </a:p>
          <a:p>
            <a:pPr eaLnBrk="1" hangingPunct="1"/>
            <a:endParaRPr lang="nb-NO" altLang="nb-NO" sz="3600" b="1">
              <a:solidFill>
                <a:schemeClr val="bg1"/>
              </a:solidFill>
            </a:endParaRPr>
          </a:p>
          <a:p>
            <a:pPr eaLnBrk="1" hangingPunct="1"/>
            <a:endParaRPr lang="nb-NO" altLang="nb-NO" sz="3600" b="1">
              <a:solidFill>
                <a:schemeClr val="bg1"/>
              </a:solidFill>
            </a:endParaRPr>
          </a:p>
          <a:p>
            <a:pPr eaLnBrk="1" hangingPunct="1"/>
            <a:endParaRPr lang="nb-NO" altLang="nb-NO" sz="3600" b="1">
              <a:solidFill>
                <a:schemeClr val="bg1"/>
              </a:solidFill>
            </a:endParaRPr>
          </a:p>
          <a:p>
            <a:pPr eaLnBrk="1" hangingPunct="1"/>
            <a:endParaRPr lang="nb-NO" altLang="nb-NO" sz="3600" b="1">
              <a:solidFill>
                <a:schemeClr val="bg1"/>
              </a:solidFill>
            </a:endParaRPr>
          </a:p>
          <a:p>
            <a:pPr eaLnBrk="1" hangingPunct="1"/>
            <a:endParaRPr lang="nb-NO" altLang="nb-NO" sz="3600" b="1">
              <a:solidFill>
                <a:schemeClr val="bg1"/>
              </a:solidFill>
            </a:endParaRPr>
          </a:p>
          <a:p>
            <a:pPr eaLnBrk="1" hangingPunct="1"/>
            <a:r>
              <a:rPr lang="nb-NO" altLang="nb-NO" sz="3600" b="1">
                <a:solidFill>
                  <a:schemeClr val="bg1"/>
                </a:solidFill>
              </a:rPr>
              <a:t>2003</a:t>
            </a:r>
          </a:p>
        </p:txBody>
      </p:sp>
      <p:sp>
        <p:nvSpPr>
          <p:cNvPr id="11268" name="Text Box 4"/>
          <p:cNvSpPr txBox="1">
            <a:spLocks noChangeArrowheads="1"/>
          </p:cNvSpPr>
          <p:nvPr/>
        </p:nvSpPr>
        <p:spPr bwMode="auto">
          <a:xfrm>
            <a:off x="179388" y="3086100"/>
            <a:ext cx="266382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ea typeface="MS PGothic" pitchFamily="34" charset="-128"/>
              </a:defRPr>
            </a:lvl1pPr>
            <a:lvl2pPr marL="742950" indent="-285750" eaLnBrk="0" hangingPunct="0">
              <a:defRPr>
                <a:solidFill>
                  <a:schemeClr val="tx1"/>
                </a:solidFill>
                <a:latin typeface="Times New Roman" pitchFamily="18" charset="0"/>
                <a:ea typeface="MS PGothic" pitchFamily="34" charset="-128"/>
              </a:defRPr>
            </a:lvl2pPr>
            <a:lvl3pPr marL="1143000" indent="-228600" eaLnBrk="0" hangingPunct="0">
              <a:defRPr>
                <a:solidFill>
                  <a:schemeClr val="tx1"/>
                </a:solidFill>
                <a:latin typeface="Times New Roman" pitchFamily="18" charset="0"/>
                <a:ea typeface="MS PGothic" pitchFamily="34" charset="-128"/>
              </a:defRPr>
            </a:lvl3pPr>
            <a:lvl4pPr marL="1600200" indent="-228600" eaLnBrk="0" hangingPunct="0">
              <a:defRPr>
                <a:solidFill>
                  <a:schemeClr val="tx1"/>
                </a:solidFill>
                <a:latin typeface="Times New Roman" pitchFamily="18" charset="0"/>
                <a:ea typeface="MS PGothic" pitchFamily="34" charset="-128"/>
              </a:defRPr>
            </a:lvl4pPr>
            <a:lvl5pPr marL="2057400" indent="-228600" eaLnBrk="0" hangingPunct="0">
              <a:defRPr>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Times New Roman" pitchFamily="18" charset="0"/>
                <a:ea typeface="MS PGothic" pitchFamily="34" charset="-128"/>
              </a:defRPr>
            </a:lvl9pPr>
          </a:lstStyle>
          <a:p>
            <a:pPr eaLnBrk="1" hangingPunct="1"/>
            <a:r>
              <a:rPr lang="en-GB" altLang="nb-NO" sz="3900" b="1" dirty="0" smtClean="0">
                <a:solidFill>
                  <a:schemeClr val="bg1"/>
                </a:solidFill>
              </a:rPr>
              <a:t>Gjengro2003ing</a:t>
            </a:r>
            <a:endParaRPr lang="nb-NO" altLang="nb-NO" sz="3900" b="1" dirty="0">
              <a:solidFill>
                <a:schemeClr val="bg1"/>
              </a:solidFill>
            </a:endParaRPr>
          </a:p>
        </p:txBody>
      </p:sp>
      <p:sp>
        <p:nvSpPr>
          <p:cNvPr id="2" name="TekstSylinder 1"/>
          <p:cNvSpPr txBox="1"/>
          <p:nvPr/>
        </p:nvSpPr>
        <p:spPr>
          <a:xfrm>
            <a:off x="467544" y="620688"/>
            <a:ext cx="2092903" cy="584775"/>
          </a:xfrm>
          <a:prstGeom prst="rect">
            <a:avLst/>
          </a:prstGeom>
          <a:noFill/>
        </p:spPr>
        <p:txBody>
          <a:bodyPr wrap="square" rtlCol="0">
            <a:spAutoFit/>
          </a:bodyPr>
          <a:lstStyle/>
          <a:p>
            <a:r>
              <a:rPr lang="nb-NO" sz="3200" dirty="0" smtClean="0"/>
              <a:t>1963</a:t>
            </a:r>
            <a:endParaRPr lang="nb-NO" sz="3200" dirty="0"/>
          </a:p>
        </p:txBody>
      </p:sp>
      <p:sp>
        <p:nvSpPr>
          <p:cNvPr id="3" name="TekstSylinder 2"/>
          <p:cNvSpPr txBox="1"/>
          <p:nvPr/>
        </p:nvSpPr>
        <p:spPr>
          <a:xfrm>
            <a:off x="467544" y="4056903"/>
            <a:ext cx="2524951" cy="523220"/>
          </a:xfrm>
          <a:prstGeom prst="rect">
            <a:avLst/>
          </a:prstGeom>
          <a:noFill/>
        </p:spPr>
        <p:txBody>
          <a:bodyPr wrap="square" rtlCol="0">
            <a:spAutoFit/>
          </a:bodyPr>
          <a:lstStyle/>
          <a:p>
            <a:r>
              <a:rPr lang="nb-NO" sz="2800" dirty="0" smtClean="0"/>
              <a:t>2003</a:t>
            </a:r>
            <a:endParaRPr lang="nb-NO" sz="2800" dirty="0"/>
          </a:p>
        </p:txBody>
      </p:sp>
    </p:spTree>
    <p:extLst>
      <p:ext uri="{BB962C8B-B14F-4D97-AF65-F5344CB8AC3E}">
        <p14:creationId xmlns:p14="http://schemas.microsoft.com/office/powerpoint/2010/main" val="1437310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sz="3600" b="0" dirty="0"/>
          </a:p>
        </p:txBody>
      </p:sp>
      <p:graphicFrame>
        <p:nvGraphicFramePr>
          <p:cNvPr id="6" name="Plassholder for innhold 5"/>
          <p:cNvGraphicFramePr>
            <a:graphicFrameLocks noGrp="1"/>
          </p:cNvGraphicFramePr>
          <p:nvPr>
            <p:ph idx="1"/>
            <p:extLst>
              <p:ext uri="{D42A27DB-BD31-4B8C-83A1-F6EECF244321}">
                <p14:modId xmlns:p14="http://schemas.microsoft.com/office/powerpoint/2010/main" val="1251908035"/>
              </p:ext>
            </p:extLst>
          </p:nvPr>
        </p:nvGraphicFramePr>
        <p:xfrm>
          <a:off x="107504" y="116632"/>
          <a:ext cx="9036495" cy="6552727"/>
        </p:xfrm>
        <a:graphic>
          <a:graphicData uri="http://schemas.openxmlformats.org/drawingml/2006/table">
            <a:tbl>
              <a:tblPr firstRow="1" bandRow="1">
                <a:tableStyleId>{5C22544A-7EE6-4342-B048-85BDC9FD1C3A}</a:tableStyleId>
              </a:tblPr>
              <a:tblGrid>
                <a:gridCol w="3012165"/>
                <a:gridCol w="3100207"/>
                <a:gridCol w="2924123"/>
              </a:tblGrid>
              <a:tr h="412015">
                <a:tc>
                  <a:txBody>
                    <a:bodyPr/>
                    <a:lstStyle/>
                    <a:p>
                      <a:r>
                        <a:rPr lang="nb-NO" sz="1600" b="1" dirty="0" smtClean="0">
                          <a:solidFill>
                            <a:schemeClr val="accent6">
                              <a:lumMod val="50000"/>
                            </a:schemeClr>
                          </a:solidFill>
                        </a:rPr>
                        <a:t>Mikrobe</a:t>
                      </a:r>
                      <a:r>
                        <a:rPr lang="nb-NO" sz="1600" b="1" baseline="0" dirty="0" smtClean="0">
                          <a:solidFill>
                            <a:schemeClr val="accent6">
                              <a:lumMod val="50000"/>
                            </a:schemeClr>
                          </a:solidFill>
                        </a:rPr>
                        <a:t> </a:t>
                      </a:r>
                      <a:endParaRPr lang="nb-NO" sz="1600" b="1" dirty="0">
                        <a:solidFill>
                          <a:schemeClr val="accent6">
                            <a:lumMod val="50000"/>
                          </a:schemeClr>
                        </a:solidFill>
                      </a:endParaRPr>
                    </a:p>
                  </a:txBody>
                  <a:tcPr marL="84406" marR="84406"/>
                </a:tc>
                <a:tc>
                  <a:txBody>
                    <a:bodyPr/>
                    <a:lstStyle/>
                    <a:p>
                      <a:r>
                        <a:rPr lang="nb-NO" sz="1600" b="1" dirty="0" smtClean="0">
                          <a:solidFill>
                            <a:schemeClr val="accent6">
                              <a:lumMod val="50000"/>
                            </a:schemeClr>
                          </a:solidFill>
                        </a:rPr>
                        <a:t>Forekomst (Flått)</a:t>
                      </a:r>
                      <a:endParaRPr lang="nb-NO" sz="1600" b="1" dirty="0">
                        <a:solidFill>
                          <a:schemeClr val="accent6">
                            <a:lumMod val="50000"/>
                          </a:schemeClr>
                        </a:solidFill>
                      </a:endParaRPr>
                    </a:p>
                  </a:txBody>
                  <a:tcPr marL="84406" marR="84406"/>
                </a:tc>
                <a:tc>
                  <a:txBody>
                    <a:bodyPr/>
                    <a:lstStyle/>
                    <a:p>
                      <a:r>
                        <a:rPr lang="nb-NO" sz="1600" b="1" dirty="0" smtClean="0">
                          <a:solidFill>
                            <a:schemeClr val="accent6">
                              <a:lumMod val="50000"/>
                            </a:schemeClr>
                          </a:solidFill>
                        </a:rPr>
                        <a:t>Humane </a:t>
                      </a:r>
                      <a:r>
                        <a:rPr lang="nb-NO" sz="1600" b="1" baseline="0" dirty="0" smtClean="0">
                          <a:solidFill>
                            <a:schemeClr val="accent6">
                              <a:lumMod val="50000"/>
                            </a:schemeClr>
                          </a:solidFill>
                        </a:rPr>
                        <a:t> insidens Norge</a:t>
                      </a:r>
                      <a:endParaRPr lang="nb-NO" sz="1600" b="1" dirty="0">
                        <a:solidFill>
                          <a:schemeClr val="accent6">
                            <a:lumMod val="50000"/>
                          </a:schemeClr>
                        </a:solidFill>
                      </a:endParaRPr>
                    </a:p>
                  </a:txBody>
                  <a:tcPr marL="84406" marR="84406"/>
                </a:tc>
              </a:tr>
              <a:tr h="914334">
                <a:tc>
                  <a:txBody>
                    <a:bodyPr/>
                    <a:lstStyle/>
                    <a:p>
                      <a:r>
                        <a:rPr lang="nb-NO" sz="1600" b="1" dirty="0" err="1" smtClean="0">
                          <a:solidFill>
                            <a:schemeClr val="accent6">
                              <a:lumMod val="50000"/>
                            </a:schemeClr>
                          </a:solidFill>
                        </a:rPr>
                        <a:t>Borrelia</a:t>
                      </a:r>
                      <a:endParaRPr lang="nb-NO" sz="1600" b="1" dirty="0">
                        <a:solidFill>
                          <a:schemeClr val="accent6">
                            <a:lumMod val="50000"/>
                          </a:schemeClr>
                        </a:solidFill>
                      </a:endParaRPr>
                    </a:p>
                  </a:txBody>
                  <a:tcPr marL="84406" marR="84406"/>
                </a:tc>
                <a:tc>
                  <a:txBody>
                    <a:bodyPr/>
                    <a:lstStyle/>
                    <a:p>
                      <a:r>
                        <a:rPr lang="nb-NO" sz="1600" b="0" dirty="0" smtClean="0"/>
                        <a:t>Ca.25% (</a:t>
                      </a:r>
                      <a:r>
                        <a:rPr lang="nb-NO" sz="1600" b="0" dirty="0" err="1" smtClean="0"/>
                        <a:t>Kjellan</a:t>
                      </a:r>
                      <a:r>
                        <a:rPr lang="nb-NO" sz="1600" b="0" dirty="0" smtClean="0"/>
                        <a:t> 10)</a:t>
                      </a:r>
                      <a:endParaRPr lang="nb-NO" sz="1600" b="0" dirty="0"/>
                    </a:p>
                  </a:txBody>
                  <a:tcPr marL="84406" marR="84406"/>
                </a:tc>
                <a:tc>
                  <a:txBody>
                    <a:bodyPr/>
                    <a:lstStyle/>
                    <a:p>
                      <a:r>
                        <a:rPr lang="nb-NO" sz="1600" b="0" dirty="0" smtClean="0"/>
                        <a:t>400 </a:t>
                      </a:r>
                      <a:r>
                        <a:rPr lang="nb-NO" sz="1600" b="0" dirty="0" err="1" smtClean="0"/>
                        <a:t>disseminert</a:t>
                      </a:r>
                      <a:r>
                        <a:rPr lang="nb-NO" sz="1600" b="0" dirty="0" smtClean="0"/>
                        <a:t> ( MSIS)</a:t>
                      </a:r>
                      <a:r>
                        <a:rPr lang="nb-NO" sz="1600" b="0" baseline="0" dirty="0" smtClean="0"/>
                        <a:t> </a:t>
                      </a:r>
                    </a:p>
                    <a:p>
                      <a:r>
                        <a:rPr lang="nb-NO" sz="1600" b="0" baseline="0" dirty="0" smtClean="0"/>
                        <a:t>7000 EM ( Eliassen 2016)</a:t>
                      </a:r>
                      <a:endParaRPr lang="nb-NO" sz="1600" b="0" dirty="0"/>
                    </a:p>
                  </a:txBody>
                  <a:tcPr marL="84406" marR="84406" anchor="ctr"/>
                </a:tc>
              </a:tr>
              <a:tr h="412015">
                <a:tc>
                  <a:txBody>
                    <a:bodyPr/>
                    <a:lstStyle/>
                    <a:p>
                      <a:r>
                        <a:rPr lang="nb-NO" sz="1600" b="1" dirty="0" smtClean="0">
                          <a:solidFill>
                            <a:schemeClr val="accent6">
                              <a:lumMod val="50000"/>
                            </a:schemeClr>
                          </a:solidFill>
                        </a:rPr>
                        <a:t>TBE </a:t>
                      </a:r>
                      <a:endParaRPr lang="nb-NO" sz="1600" b="1" dirty="0">
                        <a:solidFill>
                          <a:schemeClr val="accent6">
                            <a:lumMod val="50000"/>
                          </a:schemeClr>
                        </a:solidFill>
                      </a:endParaRPr>
                    </a:p>
                  </a:txBody>
                  <a:tcPr marL="84406" marR="84406"/>
                </a:tc>
                <a:tc>
                  <a:txBody>
                    <a:bodyPr/>
                    <a:lstStyle/>
                    <a:p>
                      <a:r>
                        <a:rPr lang="nb-NO" sz="1600" b="0" dirty="0" smtClean="0"/>
                        <a:t>Ca. 1% </a:t>
                      </a:r>
                      <a:r>
                        <a:rPr lang="nb-NO" sz="1600" b="0" baseline="0" dirty="0" smtClean="0"/>
                        <a:t> «Hot spots»</a:t>
                      </a:r>
                      <a:endParaRPr lang="nb-NO" sz="1600" b="0" dirty="0"/>
                    </a:p>
                  </a:txBody>
                  <a:tcPr marL="84406" marR="84406"/>
                </a:tc>
                <a:tc>
                  <a:txBody>
                    <a:bodyPr/>
                    <a:lstStyle/>
                    <a:p>
                      <a:r>
                        <a:rPr lang="nb-NO" sz="1600" b="0" baseline="0" dirty="0" smtClean="0"/>
                        <a:t>10  (MSIS)</a:t>
                      </a:r>
                      <a:endParaRPr lang="nb-NO" sz="1600" b="0" dirty="0"/>
                    </a:p>
                  </a:txBody>
                  <a:tcPr marL="84406" marR="84406"/>
                </a:tc>
              </a:tr>
              <a:tr h="914334">
                <a:tc>
                  <a:txBody>
                    <a:bodyPr/>
                    <a:lstStyle/>
                    <a:p>
                      <a:r>
                        <a:rPr lang="nb-NO" sz="1600" b="1" dirty="0" err="1" smtClean="0">
                          <a:solidFill>
                            <a:schemeClr val="accent6">
                              <a:lumMod val="50000"/>
                            </a:schemeClr>
                          </a:solidFill>
                        </a:rPr>
                        <a:t>Anaplasma</a:t>
                      </a:r>
                      <a:r>
                        <a:rPr lang="nb-NO" sz="1600" b="1" dirty="0" smtClean="0">
                          <a:solidFill>
                            <a:schemeClr val="accent6">
                              <a:lumMod val="50000"/>
                            </a:schemeClr>
                          </a:solidFill>
                        </a:rPr>
                        <a:t> </a:t>
                      </a:r>
                      <a:r>
                        <a:rPr lang="nb-NO" sz="1600" b="1" dirty="0" err="1" smtClean="0">
                          <a:solidFill>
                            <a:schemeClr val="accent6">
                              <a:lumMod val="50000"/>
                            </a:schemeClr>
                          </a:solidFill>
                        </a:rPr>
                        <a:t>phagocytophilum</a:t>
                      </a:r>
                      <a:endParaRPr lang="nb-NO" sz="1600" b="1" dirty="0">
                        <a:solidFill>
                          <a:schemeClr val="accent6">
                            <a:lumMod val="50000"/>
                          </a:schemeClr>
                        </a:solidFill>
                      </a:endParaRPr>
                    </a:p>
                  </a:txBody>
                  <a:tcPr marL="84406" marR="84406"/>
                </a:tc>
                <a:tc>
                  <a:txBody>
                    <a:bodyPr/>
                    <a:lstStyle/>
                    <a:p>
                      <a:r>
                        <a:rPr lang="nb-NO" sz="1600" b="0" dirty="0" smtClean="0"/>
                        <a:t>4% </a:t>
                      </a:r>
                      <a:r>
                        <a:rPr lang="nb-NO" sz="1600" b="0" baseline="0" dirty="0" smtClean="0"/>
                        <a:t> </a:t>
                      </a:r>
                      <a:r>
                        <a:rPr lang="nb-NO" sz="1600" b="0" dirty="0" smtClean="0"/>
                        <a:t>(Kjelland 10)</a:t>
                      </a:r>
                      <a:endParaRPr lang="nb-NO" sz="1600" b="0" dirty="0"/>
                    </a:p>
                  </a:txBody>
                  <a:tcPr marL="84406" marR="84406"/>
                </a:tc>
                <a:tc>
                  <a:txBody>
                    <a:bodyPr/>
                    <a:lstStyle/>
                    <a:p>
                      <a:r>
                        <a:rPr lang="nb-NO" sz="1600" dirty="0" smtClean="0"/>
                        <a:t>9 syke totalt (MSIS)</a:t>
                      </a:r>
                    </a:p>
                    <a:p>
                      <a:endParaRPr lang="nb-NO" sz="1600" b="0" dirty="0"/>
                    </a:p>
                  </a:txBody>
                  <a:tcPr marL="84406" marR="84406"/>
                </a:tc>
              </a:tr>
              <a:tr h="643420">
                <a:tc>
                  <a:txBody>
                    <a:bodyPr/>
                    <a:lstStyle/>
                    <a:p>
                      <a:r>
                        <a:rPr lang="nb-NO" sz="1600" b="1" dirty="0" smtClean="0">
                          <a:solidFill>
                            <a:schemeClr val="accent6">
                              <a:lumMod val="50000"/>
                            </a:schemeClr>
                          </a:solidFill>
                        </a:rPr>
                        <a:t>C. </a:t>
                      </a:r>
                      <a:r>
                        <a:rPr lang="nb-NO" sz="1600" b="1" dirty="0" err="1" smtClean="0">
                          <a:solidFill>
                            <a:schemeClr val="accent6">
                              <a:lumMod val="50000"/>
                            </a:schemeClr>
                          </a:solidFill>
                        </a:rPr>
                        <a:t>Neoehrlichia</a:t>
                      </a:r>
                      <a:r>
                        <a:rPr lang="nb-NO" sz="1600" b="1" dirty="0" smtClean="0">
                          <a:solidFill>
                            <a:schemeClr val="accent6">
                              <a:lumMod val="50000"/>
                            </a:schemeClr>
                          </a:solidFill>
                        </a:rPr>
                        <a:t> </a:t>
                      </a:r>
                      <a:r>
                        <a:rPr lang="nb-NO" sz="1600" b="1" dirty="0" err="1" smtClean="0">
                          <a:solidFill>
                            <a:schemeClr val="accent6">
                              <a:lumMod val="50000"/>
                            </a:schemeClr>
                          </a:solidFill>
                        </a:rPr>
                        <a:t>mikurensis</a:t>
                      </a:r>
                      <a:endParaRPr lang="nb-NO" sz="1600" b="1" dirty="0">
                        <a:solidFill>
                          <a:schemeClr val="accent6">
                            <a:lumMod val="50000"/>
                          </a:schemeClr>
                        </a:solidFill>
                      </a:endParaRPr>
                    </a:p>
                  </a:txBody>
                  <a:tcPr marL="84406" marR="84406"/>
                </a:tc>
                <a:tc>
                  <a:txBody>
                    <a:bodyPr/>
                    <a:lstStyle/>
                    <a:p>
                      <a:r>
                        <a:rPr lang="nb-NO" sz="1600" b="0" dirty="0" smtClean="0"/>
                        <a:t>2-10% (Noraas ,Quarsten 14)</a:t>
                      </a:r>
                    </a:p>
                    <a:p>
                      <a:endParaRPr lang="nb-NO" sz="1600" b="0" dirty="0"/>
                    </a:p>
                  </a:txBody>
                  <a:tcPr marL="84406" marR="84406"/>
                </a:tc>
                <a:tc>
                  <a:txBody>
                    <a:bodyPr/>
                    <a:lstStyle/>
                    <a:p>
                      <a:r>
                        <a:rPr lang="nb-NO" sz="1600" b="0" dirty="0" smtClean="0"/>
                        <a:t>Ingen kjente ????</a:t>
                      </a:r>
                      <a:endParaRPr lang="nb-NO" sz="1600" b="0" dirty="0"/>
                    </a:p>
                  </a:txBody>
                  <a:tcPr marL="84406" marR="84406"/>
                </a:tc>
              </a:tr>
              <a:tr h="643420">
                <a:tc>
                  <a:txBody>
                    <a:bodyPr/>
                    <a:lstStyle/>
                    <a:p>
                      <a:r>
                        <a:rPr lang="nb-NO" sz="1600" b="1" dirty="0" err="1" smtClean="0">
                          <a:solidFill>
                            <a:schemeClr val="accent6">
                              <a:lumMod val="50000"/>
                            </a:schemeClr>
                          </a:solidFill>
                        </a:rPr>
                        <a:t>Bartonella</a:t>
                      </a:r>
                      <a:endParaRPr lang="nb-NO" sz="1600" b="1" dirty="0">
                        <a:solidFill>
                          <a:schemeClr val="accent6">
                            <a:lumMod val="50000"/>
                          </a:schemeClr>
                        </a:solidFill>
                      </a:endParaRPr>
                    </a:p>
                  </a:txBody>
                  <a:tcPr marL="84406" marR="84406"/>
                </a:tc>
                <a:tc>
                  <a:txBody>
                    <a:bodyPr/>
                    <a:lstStyle/>
                    <a:p>
                      <a:r>
                        <a:rPr lang="nb-NO" sz="1600" b="0" dirty="0" smtClean="0"/>
                        <a:t>Ikke</a:t>
                      </a:r>
                      <a:r>
                        <a:rPr lang="nb-NO" sz="1600" b="0" baseline="0" dirty="0" smtClean="0"/>
                        <a:t> funnet (</a:t>
                      </a:r>
                      <a:r>
                        <a:rPr lang="nb-NO" sz="1600" b="0" dirty="0" smtClean="0"/>
                        <a:t>Noraas ,Quarsten 14)</a:t>
                      </a:r>
                      <a:endParaRPr lang="nb-NO" sz="1600" b="0" dirty="0"/>
                    </a:p>
                  </a:txBody>
                  <a:tcPr marL="84406" marR="84406"/>
                </a:tc>
                <a:tc>
                  <a:txBody>
                    <a:bodyPr/>
                    <a:lstStyle/>
                    <a:p>
                      <a:r>
                        <a:rPr lang="nb-NO" sz="1600" b="0" dirty="0" smtClean="0"/>
                        <a:t>Ingen kjente</a:t>
                      </a:r>
                      <a:endParaRPr lang="nb-NO" sz="1600" b="0" dirty="0"/>
                    </a:p>
                  </a:txBody>
                  <a:tcPr marL="84406" marR="84406"/>
                </a:tc>
              </a:tr>
              <a:tr h="643420">
                <a:tc>
                  <a:txBody>
                    <a:bodyPr/>
                    <a:lstStyle/>
                    <a:p>
                      <a:r>
                        <a:rPr lang="nb-NO" sz="1600" b="1" dirty="0" err="1" smtClean="0">
                          <a:solidFill>
                            <a:schemeClr val="accent6">
                              <a:lumMod val="50000"/>
                            </a:schemeClr>
                          </a:solidFill>
                        </a:rPr>
                        <a:t>Babesia</a:t>
                      </a:r>
                      <a:endParaRPr lang="nb-NO" sz="1600" b="1" dirty="0">
                        <a:solidFill>
                          <a:schemeClr val="accent6">
                            <a:lumMod val="50000"/>
                          </a:schemeClr>
                        </a:solidFill>
                      </a:endParaRPr>
                    </a:p>
                  </a:txBody>
                  <a:tcPr marL="84406" marR="84406"/>
                </a:tc>
                <a:tc>
                  <a:txBody>
                    <a:bodyPr/>
                    <a:lstStyle/>
                    <a:p>
                      <a:r>
                        <a:rPr lang="nb-NO" sz="1600" b="0" dirty="0" smtClean="0"/>
                        <a:t>Ukjent</a:t>
                      </a:r>
                      <a:endParaRPr lang="nb-NO" sz="1600" b="0" dirty="0"/>
                    </a:p>
                  </a:txBody>
                  <a:tcPr marL="84406" marR="84406"/>
                </a:tc>
                <a:tc>
                  <a:txBody>
                    <a:bodyPr/>
                    <a:lstStyle/>
                    <a:p>
                      <a:r>
                        <a:rPr lang="nb-NO" sz="1600" dirty="0" smtClean="0"/>
                        <a:t>1 B. divergens  totalt (Bergen 2007)</a:t>
                      </a:r>
                      <a:r>
                        <a:rPr lang="nb-NO" sz="1600" baseline="0" dirty="0" smtClean="0"/>
                        <a:t> </a:t>
                      </a:r>
                      <a:endParaRPr lang="nb-NO" sz="1600" b="0" dirty="0"/>
                    </a:p>
                  </a:txBody>
                  <a:tcPr marL="84406" marR="84406"/>
                </a:tc>
              </a:tr>
              <a:tr h="643420">
                <a:tc>
                  <a:txBody>
                    <a:bodyPr/>
                    <a:lstStyle/>
                    <a:p>
                      <a:r>
                        <a:rPr lang="nb-NO" sz="1600" b="1" dirty="0" err="1" smtClean="0">
                          <a:solidFill>
                            <a:schemeClr val="accent6">
                              <a:lumMod val="50000"/>
                            </a:schemeClr>
                          </a:solidFill>
                        </a:rPr>
                        <a:t>Rickettsia</a:t>
                      </a:r>
                      <a:r>
                        <a:rPr lang="nb-NO" sz="1600" b="1" dirty="0" smtClean="0">
                          <a:solidFill>
                            <a:schemeClr val="accent6">
                              <a:lumMod val="50000"/>
                            </a:schemeClr>
                          </a:solidFill>
                        </a:rPr>
                        <a:t> </a:t>
                      </a:r>
                      <a:r>
                        <a:rPr lang="nb-NO" sz="1600" b="1" dirty="0" err="1" smtClean="0">
                          <a:solidFill>
                            <a:schemeClr val="accent6">
                              <a:lumMod val="50000"/>
                            </a:schemeClr>
                          </a:solidFill>
                        </a:rPr>
                        <a:t>helvetica</a:t>
                      </a:r>
                      <a:endParaRPr lang="nb-NO" sz="1600" b="1" dirty="0">
                        <a:solidFill>
                          <a:schemeClr val="accent6">
                            <a:lumMod val="50000"/>
                          </a:schemeClr>
                        </a:solidFill>
                      </a:endParaRPr>
                    </a:p>
                  </a:txBody>
                  <a:tcPr marL="84406" marR="84406"/>
                </a:tc>
                <a:tc>
                  <a:txBody>
                    <a:bodyPr/>
                    <a:lstStyle/>
                    <a:p>
                      <a:r>
                        <a:rPr lang="nb-NO" sz="1600" b="0" dirty="0" smtClean="0"/>
                        <a:t>&lt;1% (Noraas ,Quarsten 2014)</a:t>
                      </a:r>
                    </a:p>
                    <a:p>
                      <a:endParaRPr lang="nb-NO" sz="1600" b="0" dirty="0"/>
                    </a:p>
                  </a:txBody>
                  <a:tcPr marL="84406" marR="84406"/>
                </a:tc>
                <a:tc>
                  <a:txBody>
                    <a:bodyPr/>
                    <a:lstStyle/>
                    <a:p>
                      <a:r>
                        <a:rPr lang="nb-NO" sz="1600" b="0" dirty="0" smtClean="0"/>
                        <a:t>Ingen kjente </a:t>
                      </a:r>
                      <a:endParaRPr lang="nb-NO" sz="1600" b="0" dirty="0"/>
                    </a:p>
                  </a:txBody>
                  <a:tcPr marL="84406" marR="84406"/>
                </a:tc>
              </a:tr>
              <a:tr h="914334">
                <a:tc>
                  <a:txBody>
                    <a:bodyPr/>
                    <a:lstStyle/>
                    <a:p>
                      <a:r>
                        <a:rPr lang="nb-NO" sz="1600" b="1" dirty="0" smtClean="0">
                          <a:solidFill>
                            <a:schemeClr val="accent6">
                              <a:lumMod val="50000"/>
                            </a:schemeClr>
                          </a:solidFill>
                        </a:rPr>
                        <a:t>Tularemi (harepest)</a:t>
                      </a:r>
                      <a:endParaRPr lang="nb-NO" sz="1600" b="1" dirty="0">
                        <a:solidFill>
                          <a:schemeClr val="accent6">
                            <a:lumMod val="50000"/>
                          </a:schemeClr>
                        </a:solidFill>
                      </a:endParaRPr>
                    </a:p>
                  </a:txBody>
                  <a:tcPr marL="84406" marR="84406"/>
                </a:tc>
                <a:tc>
                  <a:txBody>
                    <a:bodyPr/>
                    <a:lstStyle/>
                    <a:p>
                      <a:r>
                        <a:rPr lang="nb-NO" sz="1600" b="0" dirty="0" smtClean="0"/>
                        <a:t>Ukjent</a:t>
                      </a:r>
                      <a:r>
                        <a:rPr lang="nb-NO" sz="1600" b="0" baseline="0" dirty="0" smtClean="0"/>
                        <a:t> (</a:t>
                      </a:r>
                      <a:r>
                        <a:rPr lang="nb-NO" sz="1600" b="0" dirty="0" smtClean="0"/>
                        <a:t>Noraas ,Quarsten 14)</a:t>
                      </a:r>
                      <a:endParaRPr lang="nb-NO" sz="1600" b="0" dirty="0"/>
                    </a:p>
                  </a:txBody>
                  <a:tcPr marL="84406" marR="8440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600" dirty="0" smtClean="0"/>
                        <a:t>13-180</a:t>
                      </a:r>
                      <a:r>
                        <a:rPr lang="nb-NO" sz="1600" baseline="0" dirty="0" smtClean="0"/>
                        <a:t> </a:t>
                      </a:r>
                      <a:r>
                        <a:rPr lang="nb-NO" sz="1600" dirty="0" smtClean="0"/>
                        <a:t>årlig. Sjeldent</a:t>
                      </a:r>
                      <a:r>
                        <a:rPr lang="nb-NO" sz="1600" baseline="0" dirty="0" smtClean="0"/>
                        <a:t> </a:t>
                      </a:r>
                      <a:r>
                        <a:rPr lang="nb-NO" sz="1600" dirty="0" smtClean="0"/>
                        <a:t>flåttbitt </a:t>
                      </a:r>
                    </a:p>
                    <a:p>
                      <a:endParaRPr lang="nb-NO" sz="1600" dirty="0"/>
                    </a:p>
                  </a:txBody>
                  <a:tcPr marL="84406" marR="84406" anchor="ctr"/>
                </a:tc>
              </a:tr>
              <a:tr h="412015">
                <a:tc>
                  <a:txBody>
                    <a:bodyPr/>
                    <a:lstStyle/>
                    <a:p>
                      <a:r>
                        <a:rPr lang="nb-NO" sz="1600" b="1" dirty="0" err="1" smtClean="0"/>
                        <a:t>Borrelia</a:t>
                      </a:r>
                      <a:r>
                        <a:rPr lang="nb-NO" sz="1600" b="1" dirty="0" smtClean="0"/>
                        <a:t> </a:t>
                      </a:r>
                      <a:r>
                        <a:rPr lang="nb-NO" sz="1600" b="1" dirty="0" err="1" smtClean="0"/>
                        <a:t>miyamotoi</a:t>
                      </a:r>
                      <a:endParaRPr lang="nb-NO" sz="1600" b="0" dirty="0"/>
                    </a:p>
                  </a:txBody>
                  <a:tcPr marL="84406" marR="84406"/>
                </a:tc>
                <a:tc>
                  <a:txBody>
                    <a:bodyPr/>
                    <a:lstStyle/>
                    <a:p>
                      <a:r>
                        <a:rPr lang="nb-NO" sz="1600" b="0" dirty="0" smtClean="0"/>
                        <a:t>&lt;2%(Noraas ,Quarsten 14)</a:t>
                      </a:r>
                      <a:endParaRPr lang="nb-NO" sz="1600" b="0" dirty="0"/>
                    </a:p>
                  </a:txBody>
                  <a:tcPr marL="84406" marR="84406"/>
                </a:tc>
                <a:tc>
                  <a:txBody>
                    <a:bodyPr/>
                    <a:lstStyle/>
                    <a:p>
                      <a:r>
                        <a:rPr lang="nb-NO" sz="1600" b="0" dirty="0" smtClean="0"/>
                        <a:t>Ingen kjente </a:t>
                      </a:r>
                    </a:p>
                  </a:txBody>
                  <a:tcPr marL="84406" marR="84406"/>
                </a:tc>
              </a:tr>
            </a:tbl>
          </a:graphicData>
        </a:graphic>
      </p:graphicFrame>
      <p:pic>
        <p:nvPicPr>
          <p:cNvPr id="4" name="Plassholder for innhold 19" descr="logoNORpayoff.jpg"/>
          <p:cNvPicPr>
            <a:picLocks noChangeAspect="1"/>
          </p:cNvPicPr>
          <p:nvPr/>
        </p:nvPicPr>
        <p:blipFill>
          <a:blip r:embed="rId3" cstate="print"/>
          <a:stretch>
            <a:fillRect/>
          </a:stretch>
        </p:blipFill>
        <p:spPr>
          <a:xfrm>
            <a:off x="8100392" y="6127212"/>
            <a:ext cx="1043608" cy="730793"/>
          </a:xfrm>
          <a:prstGeom prst="rect">
            <a:avLst/>
          </a:prstGeom>
        </p:spPr>
      </p:pic>
    </p:spTree>
    <p:extLst>
      <p:ext uri="{BB962C8B-B14F-4D97-AF65-F5344CB8AC3E}">
        <p14:creationId xmlns:p14="http://schemas.microsoft.com/office/powerpoint/2010/main" val="6693020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title"/>
          </p:nvPr>
        </p:nvSpPr>
        <p:spPr>
          <a:xfrm>
            <a:off x="-468560" y="274639"/>
            <a:ext cx="9612560" cy="1143000"/>
          </a:xfrm>
        </p:spPr>
        <p:txBody>
          <a:bodyPr>
            <a:noAutofit/>
          </a:bodyPr>
          <a:lstStyle/>
          <a:p>
            <a:r>
              <a:rPr lang="nb-NO" sz="3600" b="1" dirty="0" err="1" smtClean="0">
                <a:latin typeface="Times New Roman" pitchFamily="18" charset="0"/>
                <a:cs typeface="Times New Roman" pitchFamily="18" charset="0"/>
              </a:rPr>
              <a:t>Borrelia</a:t>
            </a:r>
            <a:r>
              <a:rPr lang="nb-NO" sz="3600" b="1" dirty="0" smtClean="0">
                <a:latin typeface="Times New Roman" pitchFamily="18" charset="0"/>
                <a:cs typeface="Times New Roman" pitchFamily="18" charset="0"/>
              </a:rPr>
              <a:t> </a:t>
            </a:r>
            <a:r>
              <a:rPr lang="nb-NO" sz="3600" b="1" dirty="0" err="1" smtClean="0">
                <a:latin typeface="Times New Roman" pitchFamily="18" charset="0"/>
                <a:cs typeface="Times New Roman" pitchFamily="18" charset="0"/>
              </a:rPr>
              <a:t>hermsii</a:t>
            </a:r>
            <a:r>
              <a:rPr lang="nb-NO" sz="3600" b="1" dirty="0" smtClean="0">
                <a:latin typeface="Times New Roman" pitchFamily="18" charset="0"/>
                <a:cs typeface="Times New Roman" pitchFamily="18" charset="0"/>
              </a:rPr>
              <a:t> (</a:t>
            </a:r>
            <a:r>
              <a:rPr lang="nb-NO" sz="3600" b="1" dirty="0" err="1" smtClean="0">
                <a:latin typeface="Times New Roman" pitchFamily="18" charset="0"/>
                <a:cs typeface="Times New Roman" pitchFamily="18" charset="0"/>
              </a:rPr>
              <a:t>relapsing</a:t>
            </a:r>
            <a:r>
              <a:rPr lang="nb-NO" sz="3600" b="1" dirty="0" smtClean="0">
                <a:latin typeface="Times New Roman" pitchFamily="18" charset="0"/>
                <a:cs typeface="Times New Roman" pitchFamily="18" charset="0"/>
              </a:rPr>
              <a:t> </a:t>
            </a:r>
            <a:r>
              <a:rPr lang="nb-NO" sz="3600" b="1" dirty="0" err="1" smtClean="0">
                <a:latin typeface="Times New Roman" pitchFamily="18" charset="0"/>
                <a:cs typeface="Times New Roman" pitchFamily="18" charset="0"/>
              </a:rPr>
              <a:t>fever</a:t>
            </a:r>
            <a:r>
              <a:rPr lang="nb-NO" sz="3600" b="1" dirty="0" smtClean="0">
                <a:latin typeface="Times New Roman" pitchFamily="18" charset="0"/>
                <a:cs typeface="Times New Roman" pitchFamily="18" charset="0"/>
              </a:rPr>
              <a:t>)</a:t>
            </a:r>
            <a:br>
              <a:rPr lang="nb-NO" sz="3600" b="1" dirty="0" smtClean="0">
                <a:latin typeface="Times New Roman" pitchFamily="18" charset="0"/>
                <a:cs typeface="Times New Roman" pitchFamily="18" charset="0"/>
              </a:rPr>
            </a:br>
            <a:r>
              <a:rPr lang="nb-NO" sz="3600" b="1" dirty="0" smtClean="0">
                <a:latin typeface="Times New Roman" pitchFamily="18" charset="0"/>
                <a:cs typeface="Times New Roman" pitchFamily="18" charset="0"/>
              </a:rPr>
              <a:t>   </a:t>
            </a:r>
            <a:br>
              <a:rPr lang="nb-NO" sz="3600" b="1" dirty="0" smtClean="0">
                <a:latin typeface="Times New Roman" pitchFamily="18" charset="0"/>
                <a:cs typeface="Times New Roman" pitchFamily="18" charset="0"/>
              </a:rPr>
            </a:br>
            <a:r>
              <a:rPr lang="nb-NO" sz="3600" b="1" dirty="0" smtClean="0">
                <a:latin typeface="Times New Roman" pitchFamily="18" charset="0"/>
                <a:cs typeface="Times New Roman" pitchFamily="18" charset="0"/>
              </a:rPr>
              <a:t>    </a:t>
            </a:r>
            <a:r>
              <a:rPr lang="nb-NO" sz="3600" b="1" dirty="0" err="1" smtClean="0">
                <a:latin typeface="Times New Roman" pitchFamily="18" charset="0"/>
                <a:cs typeface="Times New Roman" pitchFamily="18" charset="0"/>
              </a:rPr>
              <a:t>Borrelia</a:t>
            </a:r>
            <a:r>
              <a:rPr lang="nb-NO" sz="3600" b="1" dirty="0" smtClean="0">
                <a:latin typeface="Times New Roman" pitchFamily="18" charset="0"/>
                <a:cs typeface="Times New Roman" pitchFamily="18" charset="0"/>
              </a:rPr>
              <a:t> </a:t>
            </a:r>
            <a:r>
              <a:rPr lang="nb-NO" sz="3600" b="1" dirty="0" err="1" smtClean="0">
                <a:latin typeface="Times New Roman" pitchFamily="18" charset="0"/>
                <a:cs typeface="Times New Roman" pitchFamily="18" charset="0"/>
              </a:rPr>
              <a:t>burgdorferi</a:t>
            </a:r>
            <a:r>
              <a:rPr lang="nb-NO" sz="3600" b="1" dirty="0" smtClean="0">
                <a:latin typeface="Times New Roman" pitchFamily="18" charset="0"/>
                <a:cs typeface="Times New Roman" pitchFamily="18" charset="0"/>
              </a:rPr>
              <a:t> </a:t>
            </a:r>
            <a:r>
              <a:rPr lang="nb-NO" sz="3600" b="1" dirty="0" err="1" smtClean="0">
                <a:latin typeface="Times New Roman" pitchFamily="18" charset="0"/>
                <a:cs typeface="Times New Roman" pitchFamily="18" charset="0"/>
              </a:rPr>
              <a:t>sensu</a:t>
            </a:r>
            <a:r>
              <a:rPr lang="nb-NO" sz="3600" b="1" dirty="0" smtClean="0">
                <a:latin typeface="Times New Roman" pitchFamily="18" charset="0"/>
                <a:cs typeface="Times New Roman" pitchFamily="18" charset="0"/>
              </a:rPr>
              <a:t> </a:t>
            </a:r>
            <a:r>
              <a:rPr lang="nb-NO" sz="3600" b="1" dirty="0" err="1" smtClean="0">
                <a:latin typeface="Times New Roman" pitchFamily="18" charset="0"/>
                <a:cs typeface="Times New Roman" pitchFamily="18" charset="0"/>
              </a:rPr>
              <a:t>lato</a:t>
            </a:r>
            <a:r>
              <a:rPr lang="nb-NO" sz="3600" b="1" dirty="0" smtClean="0">
                <a:latin typeface="Times New Roman" pitchFamily="18" charset="0"/>
                <a:cs typeface="Times New Roman" pitchFamily="18" charset="0"/>
              </a:rPr>
              <a:t>(</a:t>
            </a:r>
            <a:r>
              <a:rPr lang="nb-NO" sz="3600" b="1" dirty="0" err="1" smtClean="0">
                <a:latin typeface="Times New Roman" pitchFamily="18" charset="0"/>
                <a:cs typeface="Times New Roman" pitchFamily="18" charset="0"/>
              </a:rPr>
              <a:t>Lyme</a:t>
            </a:r>
            <a:r>
              <a:rPr lang="nb-NO" sz="3600" b="1" dirty="0" smtClean="0">
                <a:latin typeface="Times New Roman" pitchFamily="18" charset="0"/>
                <a:cs typeface="Times New Roman" pitchFamily="18" charset="0"/>
              </a:rPr>
              <a:t> </a:t>
            </a:r>
            <a:r>
              <a:rPr lang="nb-NO" sz="3600" b="1" dirty="0" err="1" smtClean="0">
                <a:latin typeface="Times New Roman" pitchFamily="18" charset="0"/>
                <a:cs typeface="Times New Roman" pitchFamily="18" charset="0"/>
              </a:rPr>
              <a:t>disease</a:t>
            </a:r>
            <a:r>
              <a:rPr lang="nb-NO" sz="3600" b="1" dirty="0" smtClean="0">
                <a:latin typeface="Times New Roman" pitchFamily="18" charset="0"/>
                <a:cs typeface="Times New Roman" pitchFamily="18" charset="0"/>
              </a:rPr>
              <a:t>)</a:t>
            </a:r>
            <a:endParaRPr lang="en-US" sz="3600" b="1" dirty="0" smtClean="0">
              <a:latin typeface="Times New Roman" pitchFamily="18" charset="0"/>
              <a:cs typeface="Times New Roman" pitchFamily="18" charset="0"/>
            </a:endParaRPr>
          </a:p>
        </p:txBody>
      </p:sp>
      <p:sp>
        <p:nvSpPr>
          <p:cNvPr id="16387" name="Rectangle 3"/>
          <p:cNvSpPr>
            <a:spLocks noGrp="1" noChangeArrowheads="1"/>
          </p:cNvSpPr>
          <p:nvPr>
            <p:ph type="body" idx="1"/>
          </p:nvPr>
        </p:nvSpPr>
        <p:spPr/>
        <p:txBody>
          <a:bodyPr/>
          <a:lstStyle/>
          <a:p>
            <a:pPr>
              <a:lnSpc>
                <a:spcPct val="90000"/>
              </a:lnSpc>
              <a:buFontTx/>
              <a:buNone/>
            </a:pPr>
            <a:r>
              <a:rPr lang="en-US" sz="2400" dirty="0" smtClean="0">
                <a:latin typeface="Times New Roman" pitchFamily="18" charset="0"/>
                <a:cs typeface="Times New Roman" pitchFamily="18" charset="0"/>
              </a:rPr>
              <a:t> </a:t>
            </a:r>
          </a:p>
          <a:p>
            <a:pPr>
              <a:buSzPts val="4200"/>
              <a:buFont typeface="Times New Roman" pitchFamily="18" charset="0"/>
              <a:buChar char="•"/>
            </a:pPr>
            <a:r>
              <a:rPr lang="nb-NO" sz="2400" b="1" dirty="0" smtClean="0">
                <a:solidFill>
                  <a:srgbClr val="000000"/>
                </a:solidFill>
                <a:latin typeface="Times New Roman" pitchFamily="18" charset="0"/>
                <a:cs typeface="Times New Roman" pitchFamily="18" charset="0"/>
              </a:rPr>
              <a:t>B. </a:t>
            </a:r>
            <a:r>
              <a:rPr lang="nb-NO" sz="2400" b="1" dirty="0" err="1" smtClean="0">
                <a:solidFill>
                  <a:srgbClr val="000000"/>
                </a:solidFill>
                <a:latin typeface="Times New Roman" pitchFamily="18" charset="0"/>
                <a:cs typeface="Times New Roman" pitchFamily="18" charset="0"/>
              </a:rPr>
              <a:t>Burgdorferi</a:t>
            </a:r>
            <a:r>
              <a:rPr lang="nb-NO" sz="2400" b="1" dirty="0" smtClean="0">
                <a:solidFill>
                  <a:srgbClr val="000000"/>
                </a:solidFill>
                <a:latin typeface="Times New Roman" pitchFamily="18" charset="0"/>
                <a:cs typeface="Times New Roman" pitchFamily="18" charset="0"/>
              </a:rPr>
              <a:t> </a:t>
            </a:r>
            <a:r>
              <a:rPr lang="nb-NO" sz="2400" b="1" dirty="0" err="1" smtClean="0">
                <a:solidFill>
                  <a:srgbClr val="000000"/>
                </a:solidFill>
                <a:latin typeface="Times New Roman" pitchFamily="18" charset="0"/>
                <a:cs typeface="Times New Roman" pitchFamily="18" charset="0"/>
              </a:rPr>
              <a:t>sensu</a:t>
            </a:r>
            <a:r>
              <a:rPr lang="nb-NO" sz="2400" b="1" dirty="0" smtClean="0">
                <a:solidFill>
                  <a:srgbClr val="000000"/>
                </a:solidFill>
                <a:latin typeface="Times New Roman" pitchFamily="18" charset="0"/>
                <a:cs typeface="Times New Roman" pitchFamily="18" charset="0"/>
              </a:rPr>
              <a:t> </a:t>
            </a:r>
            <a:r>
              <a:rPr lang="nb-NO" sz="2400" b="1" dirty="0" err="1" smtClean="0">
                <a:solidFill>
                  <a:srgbClr val="000000"/>
                </a:solidFill>
                <a:latin typeface="Times New Roman" pitchFamily="18" charset="0"/>
                <a:cs typeface="Times New Roman" pitchFamily="18" charset="0"/>
              </a:rPr>
              <a:t>stricto</a:t>
            </a:r>
            <a:r>
              <a:rPr lang="nb-NO" sz="2400" b="1" dirty="0" smtClean="0">
                <a:solidFill>
                  <a:srgbClr val="000000"/>
                </a:solidFill>
                <a:latin typeface="Times New Roman" pitchFamily="18" charset="0"/>
                <a:cs typeface="Times New Roman" pitchFamily="18" charset="0"/>
              </a:rPr>
              <a:t> (</a:t>
            </a:r>
            <a:r>
              <a:rPr lang="nb-NO" sz="2400" b="1" u="sng" dirty="0" smtClean="0">
                <a:solidFill>
                  <a:srgbClr val="000000"/>
                </a:solidFill>
                <a:latin typeface="Times New Roman" pitchFamily="18" charset="0"/>
                <a:cs typeface="Times New Roman" pitchFamily="18" charset="0"/>
              </a:rPr>
              <a:t>ledd – USA og Europa</a:t>
            </a:r>
            <a:r>
              <a:rPr lang="nb-NO" sz="2400" b="1" dirty="0" smtClean="0">
                <a:solidFill>
                  <a:srgbClr val="000000"/>
                </a:solidFill>
                <a:latin typeface="Times New Roman" pitchFamily="18" charset="0"/>
                <a:cs typeface="Times New Roman" pitchFamily="18" charset="0"/>
              </a:rPr>
              <a:t>)</a:t>
            </a:r>
          </a:p>
          <a:p>
            <a:pPr>
              <a:buSzPts val="4200"/>
              <a:buFont typeface="Times New Roman" pitchFamily="18" charset="0"/>
              <a:buChar char="•"/>
            </a:pPr>
            <a:r>
              <a:rPr lang="nb-NO" sz="2400" b="1" dirty="0" smtClean="0">
                <a:solidFill>
                  <a:srgbClr val="000000"/>
                </a:solidFill>
                <a:latin typeface="Times New Roman" pitchFamily="18" charset="0"/>
                <a:cs typeface="Times New Roman" pitchFamily="18" charset="0"/>
              </a:rPr>
              <a:t>B. </a:t>
            </a:r>
            <a:r>
              <a:rPr lang="nb-NO" sz="2400" b="1" dirty="0" err="1" smtClean="0">
                <a:solidFill>
                  <a:srgbClr val="000000"/>
                </a:solidFill>
                <a:latin typeface="Times New Roman" pitchFamily="18" charset="0"/>
                <a:cs typeface="Times New Roman" pitchFamily="18" charset="0"/>
              </a:rPr>
              <a:t>Garinii</a:t>
            </a:r>
            <a:r>
              <a:rPr lang="nb-NO" sz="2400" b="1" dirty="0" smtClean="0">
                <a:solidFill>
                  <a:srgbClr val="000000"/>
                </a:solidFill>
                <a:latin typeface="Times New Roman" pitchFamily="18" charset="0"/>
                <a:cs typeface="Times New Roman" pitchFamily="18" charset="0"/>
              </a:rPr>
              <a:t> (</a:t>
            </a:r>
            <a:r>
              <a:rPr lang="nb-NO" sz="2400" b="1" u="sng" dirty="0" err="1" smtClean="0">
                <a:solidFill>
                  <a:srgbClr val="000000"/>
                </a:solidFill>
                <a:latin typeface="Times New Roman" pitchFamily="18" charset="0"/>
                <a:cs typeface="Times New Roman" pitchFamily="18" charset="0"/>
              </a:rPr>
              <a:t>nevroborreliose</a:t>
            </a:r>
            <a:r>
              <a:rPr lang="nb-NO" sz="2400" b="1" u="sng" dirty="0" smtClean="0">
                <a:solidFill>
                  <a:srgbClr val="000000"/>
                </a:solidFill>
                <a:latin typeface="Times New Roman" pitchFamily="18" charset="0"/>
                <a:cs typeface="Times New Roman" pitchFamily="18" charset="0"/>
              </a:rPr>
              <a:t> - Europa)</a:t>
            </a:r>
          </a:p>
          <a:p>
            <a:pPr>
              <a:buSzPts val="4200"/>
              <a:buFont typeface="Times New Roman" pitchFamily="18" charset="0"/>
              <a:buChar char="•"/>
            </a:pPr>
            <a:r>
              <a:rPr lang="nb-NO" sz="2400" b="1" dirty="0" smtClean="0">
                <a:solidFill>
                  <a:srgbClr val="000000"/>
                </a:solidFill>
                <a:latin typeface="Times New Roman" pitchFamily="18" charset="0"/>
                <a:cs typeface="Times New Roman" pitchFamily="18" charset="0"/>
              </a:rPr>
              <a:t>B. </a:t>
            </a:r>
            <a:r>
              <a:rPr lang="nb-NO" sz="2400" b="1" dirty="0" err="1" smtClean="0">
                <a:solidFill>
                  <a:srgbClr val="000000"/>
                </a:solidFill>
                <a:latin typeface="Times New Roman" pitchFamily="18" charset="0"/>
                <a:cs typeface="Times New Roman" pitchFamily="18" charset="0"/>
              </a:rPr>
              <a:t>Afzelii</a:t>
            </a:r>
            <a:r>
              <a:rPr lang="nb-NO" sz="2400" b="1" dirty="0" smtClean="0">
                <a:solidFill>
                  <a:srgbClr val="000000"/>
                </a:solidFill>
                <a:latin typeface="Times New Roman" pitchFamily="18" charset="0"/>
                <a:cs typeface="Times New Roman" pitchFamily="18" charset="0"/>
              </a:rPr>
              <a:t> ( </a:t>
            </a:r>
            <a:r>
              <a:rPr lang="nb-NO" sz="2400" b="1" dirty="0" err="1" smtClean="0">
                <a:solidFill>
                  <a:srgbClr val="000000"/>
                </a:solidFill>
                <a:latin typeface="Times New Roman" pitchFamily="18" charset="0"/>
                <a:cs typeface="Times New Roman" pitchFamily="18" charset="0"/>
              </a:rPr>
              <a:t>hud-Europa</a:t>
            </a:r>
            <a:r>
              <a:rPr lang="nb-NO" sz="2400" b="1" dirty="0" smtClean="0">
                <a:solidFill>
                  <a:srgbClr val="000000"/>
                </a:solidFill>
                <a:latin typeface="Times New Roman" pitchFamily="18" charset="0"/>
                <a:cs typeface="Times New Roman" pitchFamily="18" charset="0"/>
              </a:rPr>
              <a:t>)</a:t>
            </a:r>
          </a:p>
          <a:p>
            <a:pPr>
              <a:buSzPts val="4200"/>
              <a:buFont typeface="Times New Roman" pitchFamily="18" charset="0"/>
              <a:buChar char="•"/>
            </a:pPr>
            <a:r>
              <a:rPr lang="nb-NO" sz="2400" b="1" dirty="0">
                <a:solidFill>
                  <a:srgbClr val="000000"/>
                </a:solidFill>
                <a:latin typeface="Times New Roman" pitchFamily="18" charset="0"/>
                <a:cs typeface="Times New Roman" pitchFamily="18" charset="0"/>
              </a:rPr>
              <a:t>Borrelia </a:t>
            </a:r>
            <a:r>
              <a:rPr lang="nb-NO" sz="2400" b="1" dirty="0" err="1">
                <a:solidFill>
                  <a:srgbClr val="000000"/>
                </a:solidFill>
                <a:latin typeface="Times New Roman" pitchFamily="18" charset="0"/>
                <a:cs typeface="Times New Roman" pitchFamily="18" charset="0"/>
              </a:rPr>
              <a:t>spielmanii</a:t>
            </a:r>
            <a:r>
              <a:rPr lang="nb-NO" sz="2400" b="1" dirty="0">
                <a:solidFill>
                  <a:srgbClr val="000000"/>
                </a:solidFill>
                <a:latin typeface="Times New Roman" pitchFamily="18" charset="0"/>
                <a:cs typeface="Times New Roman" pitchFamily="18" charset="0"/>
              </a:rPr>
              <a:t>. B-</a:t>
            </a:r>
            <a:r>
              <a:rPr lang="nb-NO" sz="2400" b="1" dirty="0" err="1">
                <a:solidFill>
                  <a:srgbClr val="000000"/>
                </a:solidFill>
                <a:latin typeface="Times New Roman" pitchFamily="18" charset="0"/>
                <a:cs typeface="Times New Roman" pitchFamily="18" charset="0"/>
              </a:rPr>
              <a:t>bisetti</a:t>
            </a:r>
            <a:r>
              <a:rPr lang="nb-NO" sz="2400" b="1" dirty="0">
                <a:solidFill>
                  <a:srgbClr val="000000"/>
                </a:solidFill>
                <a:latin typeface="Times New Roman" pitchFamily="18" charset="0"/>
                <a:cs typeface="Times New Roman" pitchFamily="18" charset="0"/>
              </a:rPr>
              <a:t>, </a:t>
            </a:r>
            <a:r>
              <a:rPr lang="nb-NO" sz="2400" b="1" dirty="0" err="1">
                <a:solidFill>
                  <a:srgbClr val="000000"/>
                </a:solidFill>
                <a:latin typeface="Times New Roman" pitchFamily="18" charset="0"/>
                <a:cs typeface="Times New Roman" pitchFamily="18" charset="0"/>
              </a:rPr>
              <a:t>B.valaisiana</a:t>
            </a:r>
            <a:r>
              <a:rPr lang="nb-NO" sz="2400" b="1" dirty="0">
                <a:solidFill>
                  <a:srgbClr val="000000"/>
                </a:solidFill>
                <a:latin typeface="Times New Roman" pitchFamily="18" charset="0"/>
                <a:cs typeface="Times New Roman" pitchFamily="18" charset="0"/>
              </a:rPr>
              <a:t>, </a:t>
            </a:r>
            <a:r>
              <a:rPr lang="nb-NO" sz="2400" b="1" dirty="0" err="1">
                <a:solidFill>
                  <a:srgbClr val="000000"/>
                </a:solidFill>
                <a:latin typeface="Times New Roman" pitchFamily="18" charset="0"/>
                <a:cs typeface="Times New Roman" pitchFamily="18" charset="0"/>
              </a:rPr>
              <a:t>B.lusitaniae</a:t>
            </a:r>
            <a:r>
              <a:rPr lang="nb-NO" sz="2400" b="1" dirty="0">
                <a:solidFill>
                  <a:srgbClr val="000000"/>
                </a:solidFill>
                <a:latin typeface="Times New Roman" pitchFamily="18" charset="0"/>
                <a:cs typeface="Times New Roman" pitchFamily="18" charset="0"/>
              </a:rPr>
              <a:t>, </a:t>
            </a:r>
          </a:p>
          <a:p>
            <a:pPr>
              <a:buSzPts val="4200"/>
              <a:buFont typeface="Times New Roman" pitchFamily="18" charset="0"/>
              <a:buChar char="•"/>
            </a:pPr>
            <a:endParaRPr lang="nb-NO" sz="2400" b="1" dirty="0">
              <a:solidFill>
                <a:srgbClr val="000000"/>
              </a:solidFill>
              <a:latin typeface="Times New Roman" pitchFamily="18" charset="0"/>
              <a:cs typeface="Times New Roman" pitchFamily="18" charset="0"/>
            </a:endParaRPr>
          </a:p>
          <a:p>
            <a:pPr marL="0" indent="0">
              <a:buSzPts val="4200"/>
              <a:buNone/>
            </a:pPr>
            <a:endParaRPr lang="nb-NO" sz="2400" b="1" dirty="0" smtClean="0">
              <a:solidFill>
                <a:srgbClr val="000000"/>
              </a:solidFill>
              <a:latin typeface="Times New Roman" pitchFamily="18" charset="0"/>
              <a:cs typeface="Times New Roman" pitchFamily="18" charset="0"/>
            </a:endParaRPr>
          </a:p>
          <a:p>
            <a:pPr>
              <a:buSzPts val="4200"/>
              <a:buFont typeface="Times New Roman" pitchFamily="18" charset="0"/>
              <a:buChar char="•"/>
            </a:pPr>
            <a:r>
              <a:rPr lang="nb-NO" sz="2400" b="1" dirty="0" smtClean="0">
                <a:solidFill>
                  <a:srgbClr val="000000"/>
                </a:solidFill>
                <a:latin typeface="Times New Roman" pitchFamily="18" charset="0"/>
                <a:cs typeface="Times New Roman" pitchFamily="18" charset="0"/>
              </a:rPr>
              <a:t>B. b. </a:t>
            </a:r>
            <a:r>
              <a:rPr lang="nb-NO" sz="2400" b="1" dirty="0" err="1" smtClean="0">
                <a:solidFill>
                  <a:srgbClr val="000000"/>
                </a:solidFill>
                <a:latin typeface="Times New Roman" pitchFamily="18" charset="0"/>
                <a:cs typeface="Times New Roman" pitchFamily="18" charset="0"/>
              </a:rPr>
              <a:t>Miyamotoi</a:t>
            </a:r>
            <a:r>
              <a:rPr lang="nb-NO" sz="2400" b="1" dirty="0" smtClean="0">
                <a:solidFill>
                  <a:srgbClr val="000000"/>
                </a:solidFill>
                <a:latin typeface="Times New Roman" pitchFamily="18" charset="0"/>
                <a:cs typeface="Times New Roman" pitchFamily="18" charset="0"/>
              </a:rPr>
              <a:t> </a:t>
            </a:r>
          </a:p>
          <a:p>
            <a:pPr>
              <a:lnSpc>
                <a:spcPct val="90000"/>
              </a:lnSpc>
              <a:buFontTx/>
              <a:buNone/>
            </a:pPr>
            <a:r>
              <a:rPr lang="en-US" sz="2400" dirty="0" smtClean="0">
                <a:latin typeface="Times New Roman" pitchFamily="18" charset="0"/>
                <a:cs typeface="Times New Roman" pitchFamily="18" charset="0"/>
              </a:rPr>
              <a:t>	</a:t>
            </a:r>
          </a:p>
          <a:p>
            <a:pPr>
              <a:lnSpc>
                <a:spcPct val="90000"/>
              </a:lnSpc>
              <a:buFontTx/>
              <a:buNone/>
            </a:pPr>
            <a:r>
              <a:rPr lang="en-US" sz="2400" dirty="0" smtClean="0">
                <a:latin typeface="Times New Roman" pitchFamily="18" charset="0"/>
                <a:cs typeface="Times New Roman" pitchFamily="18" charset="0"/>
              </a:rPr>
              <a:t>	</a:t>
            </a:r>
          </a:p>
          <a:p>
            <a:pPr>
              <a:lnSpc>
                <a:spcPct val="90000"/>
              </a:lnSpc>
              <a:buFontTx/>
              <a:buNone/>
            </a:pPr>
            <a:endParaRPr lang="en-US" sz="2400" dirty="0" smtClean="0">
              <a:latin typeface="Times New Roman" pitchFamily="18" charset="0"/>
              <a:cs typeface="Times New Roman" pitchFamily="18" charset="0"/>
            </a:endParaRPr>
          </a:p>
        </p:txBody>
      </p:sp>
      <p:pic>
        <p:nvPicPr>
          <p:cNvPr id="16388" name="Picture 4" descr="borreliaburgdorferi"/>
          <p:cNvPicPr>
            <a:picLocks noGrp="1" noChangeAspect="1" noChangeArrowheads="1"/>
          </p:cNvPicPr>
          <p:nvPr>
            <p:ph sz="half" idx="4294967295"/>
          </p:nvPr>
        </p:nvPicPr>
        <p:blipFill>
          <a:blip r:embed="rId2" cstate="print"/>
          <a:srcRect/>
          <a:stretch>
            <a:fillRect/>
          </a:stretch>
        </p:blipFill>
        <p:spPr>
          <a:xfrm>
            <a:off x="5219700" y="4005263"/>
            <a:ext cx="3106738" cy="2043112"/>
          </a:xfrm>
        </p:spPr>
      </p:pic>
      <p:pic>
        <p:nvPicPr>
          <p:cNvPr id="6" name="Plassholder for innhold 19" descr="logoNORpayoff.jpg"/>
          <p:cNvPicPr>
            <a:picLocks noChangeAspect="1"/>
          </p:cNvPicPr>
          <p:nvPr/>
        </p:nvPicPr>
        <p:blipFill>
          <a:blip r:embed="rId3" cstate="print"/>
          <a:stretch>
            <a:fillRect/>
          </a:stretch>
        </p:blipFill>
        <p:spPr>
          <a:xfrm>
            <a:off x="323528" y="5201263"/>
            <a:ext cx="2160240" cy="1512721"/>
          </a:xfrm>
          <a:prstGeom prst="rect">
            <a:avLst/>
          </a:prstGeom>
        </p:spPr>
      </p:pic>
    </p:spTree>
    <p:extLst>
      <p:ext uri="{BB962C8B-B14F-4D97-AF65-F5344CB8AC3E}">
        <p14:creationId xmlns:p14="http://schemas.microsoft.com/office/powerpoint/2010/main" val="409254459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7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1832</TotalTime>
  <Words>1968</Words>
  <Application>Microsoft Office PowerPoint</Application>
  <PresentationFormat>Skjermfremvisning (4:3)</PresentationFormat>
  <Paragraphs>459</Paragraphs>
  <Slides>45</Slides>
  <Notes>27</Notes>
  <HiddenSlides>0</HiddenSlides>
  <MMClips>0</MMClips>
  <ScaleCrop>false</ScaleCrop>
  <HeadingPairs>
    <vt:vector size="4" baseType="variant">
      <vt:variant>
        <vt:lpstr>Tema</vt:lpstr>
      </vt:variant>
      <vt:variant>
        <vt:i4>3</vt:i4>
      </vt:variant>
      <vt:variant>
        <vt:lpstr>Lysbildetitler</vt:lpstr>
      </vt:variant>
      <vt:variant>
        <vt:i4>45</vt:i4>
      </vt:variant>
    </vt:vector>
  </HeadingPairs>
  <TitlesOfParts>
    <vt:vector size="48" baseType="lpstr">
      <vt:lpstr>Office-tema</vt:lpstr>
      <vt:lpstr>8_Office-tema</vt:lpstr>
      <vt:lpstr>27_Office-tema</vt:lpstr>
      <vt:lpstr>PowerPoint-presentasjon</vt:lpstr>
      <vt:lpstr>N</vt:lpstr>
      <vt:lpstr>Oppgaver</vt:lpstr>
      <vt:lpstr>Norge: 13 flåttarter funnet </vt:lpstr>
      <vt:lpstr>Skogflått (Ixodes ricinus) </vt:lpstr>
      <vt:lpstr>Utbredelse skogflått (Ixodes ricinus)</vt:lpstr>
      <vt:lpstr>PowerPoint-presentasjon</vt:lpstr>
      <vt:lpstr>PowerPoint-presentasjon</vt:lpstr>
      <vt:lpstr>Borrelia hermsii (relapsing fever)         Borrelia burgdorferi sensu lato(Lyme disease)</vt:lpstr>
      <vt:lpstr>MSIS - Meldingssystem for smittsomme sykdommer Systemisk borreliose &amp; TBE, Norge </vt:lpstr>
      <vt:lpstr>PowerPoint-presentasjon</vt:lpstr>
      <vt:lpstr>TBE. Tofaset klinisk bilde</vt:lpstr>
      <vt:lpstr>Risiko for å bli syk  etter flåttbitt: </vt:lpstr>
      <vt:lpstr>PowerPoint-presentasjon</vt:lpstr>
      <vt:lpstr>+</vt:lpstr>
      <vt:lpstr>PowerPoint-presentasjon</vt:lpstr>
      <vt:lpstr>PowerPoint-presentasjon</vt:lpstr>
      <vt:lpstr>PowerPoint-presentasjon</vt:lpstr>
      <vt:lpstr>PowerPoint-presentasjon</vt:lpstr>
      <vt:lpstr>Lymfocytom (flåttsenteret.no)</vt:lpstr>
      <vt:lpstr> Utbredt (disseminert/systemisk) borreliose, Norge</vt:lpstr>
      <vt:lpstr>Nevroborreliose</vt:lpstr>
      <vt:lpstr>Klassisk akutt nevroborreliose: Bannwarth syndrom</vt:lpstr>
      <vt:lpstr>CNS-affeksjon ved nevroborreliose</vt:lpstr>
      <vt:lpstr>Nevroborreliose (LNB);  begrepsavklaringer</vt:lpstr>
      <vt:lpstr>Nevroborreliose langtidsprognose-studien 30 mnd etter behandling </vt:lpstr>
      <vt:lpstr>Årsak langtidsplager?</vt:lpstr>
      <vt:lpstr>Borrelia artritt (BA)</vt:lpstr>
      <vt:lpstr>Lyme arthritis in southern Norway - an endemic area for Lyme borreliosis </vt:lpstr>
      <vt:lpstr>Resultater Inkludert 27 pas. 2007-2010</vt:lpstr>
      <vt:lpstr>PowerPoint-presentasjon</vt:lpstr>
      <vt:lpstr>Mikrobiologisk påvisning mikrobe</vt:lpstr>
      <vt:lpstr>PowerPoint-presentasjon</vt:lpstr>
      <vt:lpstr>Borrelia artritt-diagnose: I endemisk område, tenk på borrelia når du ser en kne-artritt, særlig den som ser ut som en sekundær, ikke bakteriell artritt. Ta blodprøve (antistoffer) og leddvæske ( PCR)</vt:lpstr>
      <vt:lpstr>Vansker tolkning antistoffsvar</vt:lpstr>
      <vt:lpstr>PowerPoint-presentasjon</vt:lpstr>
      <vt:lpstr>Behandling Borreliose - Antibiotikaveilederen</vt:lpstr>
      <vt:lpstr>Forebygg flåttbårne sykdommer </vt:lpstr>
      <vt:lpstr>PowerPoint-presentasjon</vt:lpstr>
      <vt:lpstr>Hovedmål WP 2 </vt:lpstr>
      <vt:lpstr>Det er ikke vanskelig å inkludere!</vt:lpstr>
      <vt:lpstr>PowerPoint-presentasjon</vt:lpstr>
      <vt:lpstr>Studieleger/ kontaktleger Ullevål</vt:lpstr>
      <vt:lpstr>PowerPoint-presentasjon</vt:lpstr>
      <vt:lpstr>PowerPoint-presentasjon</vt:lpstr>
    </vt:vector>
  </TitlesOfParts>
  <Company>Helse Sør-Øst RHF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Lysbilde 1</dc:title>
  <dc:creator>raei</dc:creator>
  <cp:lastModifiedBy>Randi Eikeland</cp:lastModifiedBy>
  <cp:revision>182</cp:revision>
  <dcterms:created xsi:type="dcterms:W3CDTF">2014-02-20T07:39:52Z</dcterms:created>
  <dcterms:modified xsi:type="dcterms:W3CDTF">2017-03-14T10:19:06Z</dcterms:modified>
</cp:coreProperties>
</file>